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22.svg" ContentType="image/svg+xml"/>
  <Override PartName="/ppt/media/image4.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8" r:id="rId4"/>
    <p:sldId id="260" r:id="rId5"/>
    <p:sldId id="259" r:id="rId6"/>
    <p:sldId id="282" r:id="rId7"/>
    <p:sldId id="264" r:id="rId8"/>
    <p:sldId id="283" r:id="rId9"/>
    <p:sldId id="286" r:id="rId10"/>
    <p:sldId id="287" r:id="rId11"/>
    <p:sldId id="266" r:id="rId12"/>
    <p:sldId id="288" r:id="rId13"/>
    <p:sldId id="289" r:id="rId14"/>
    <p:sldId id="270" r:id="rId15"/>
  </p:sldIdLst>
  <p:sldSz cx="18288000" cy="10287000"/>
  <p:notesSz cx="6858000" cy="9144000"/>
  <p:embeddedFontLst>
    <p:embeddedFont>
      <p:font typeface="微软雅黑" panose="020B0503020204020204" charset="-122"/>
      <p:regular r:id="rId19"/>
    </p:embeddedFont>
    <p:embeddedFont>
      <p:font typeface="Calibri" panose="020F0502020204030204" charset="0"/>
      <p:regular r:id="rId20"/>
      <p:bold r:id="rId21"/>
      <p:italic r:id="rId22"/>
      <p:boldItalic r:id="rId23"/>
    </p:embeddedFont>
  </p:embeddedFont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96" y="114"/>
      </p:cViewPr>
      <p:guideLst>
        <p:guide orient="horz" pos="213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75850" y="8848976"/>
            <a:ext cx="6183450" cy="430530"/>
          </a:xfrm>
          <a:prstGeom prst="rect">
            <a:avLst/>
          </a:prstGeom>
        </p:spPr>
        <p:txBody>
          <a:bodyPr lIns="0" tIns="0" rIns="0" bIns="0" rtlCol="0" anchor="t">
            <a:spAutoFit/>
          </a:bodyPr>
          <a:lstStyle/>
          <a:p>
            <a:pPr algn="r">
              <a:lnSpc>
                <a:spcPts val="3360"/>
              </a:lnSpc>
            </a:pPr>
            <a:r>
              <a:rPr lang="zh-CN" altLang="en-US" sz="2800">
                <a:solidFill>
                  <a:srgbClr val="FFFFFF"/>
                </a:solidFill>
                <a:ea typeface="思源黑体" panose="020B0500000000000000" charset="-122"/>
              </a:rPr>
              <a:t>人工智能</a:t>
            </a:r>
            <a:r>
              <a:rPr lang="en-US" altLang="zh-CN" sz="2800">
                <a:solidFill>
                  <a:srgbClr val="FFFFFF"/>
                </a:solidFill>
                <a:ea typeface="思源黑体" panose="020B0500000000000000" charset="-122"/>
              </a:rPr>
              <a:t> </a:t>
            </a:r>
            <a:r>
              <a:rPr lang="zh-CN" altLang="en-US" sz="2800">
                <a:solidFill>
                  <a:srgbClr val="FFFFFF"/>
                </a:solidFill>
                <a:ea typeface="思源黑体" panose="020B0500000000000000" charset="-122"/>
              </a:rPr>
              <a:t>王玺</a:t>
            </a:r>
            <a:endParaRPr lang="zh-CN" altLang="en-US" sz="2800">
              <a:solidFill>
                <a:srgbClr val="FFFFFF"/>
              </a:solidFill>
              <a:ea typeface="思源黑体" panose="020B0500000000000000" charset="-122"/>
            </a:endParaRPr>
          </a:p>
        </p:txBody>
      </p:sp>
      <p:sp>
        <p:nvSpPr>
          <p:cNvPr id="6" name="TextBox 6"/>
          <p:cNvSpPr txBox="1"/>
          <p:nvPr/>
        </p:nvSpPr>
        <p:spPr>
          <a:xfrm>
            <a:off x="8686512" y="3467255"/>
            <a:ext cx="9639860" cy="1846580"/>
          </a:xfrm>
          <a:prstGeom prst="rect">
            <a:avLst/>
          </a:prstGeom>
        </p:spPr>
        <p:txBody>
          <a:bodyPr lIns="0" tIns="0" rIns="0" bIns="0" rtlCol="0" anchor="t">
            <a:spAutoFit/>
          </a:bodyPr>
          <a:lstStyle/>
          <a:p>
            <a:pPr>
              <a:lnSpc>
                <a:spcPts val="14400"/>
              </a:lnSpc>
            </a:pPr>
            <a:r>
              <a:rPr lang="en-US" altLang="zh-CN" sz="12000" spc="552" dirty="0">
                <a:solidFill>
                  <a:srgbClr val="FFFFFF"/>
                </a:solidFill>
                <a:ea typeface="思源黑体-粗体 Bold" panose="020B0800000000000000" charset="-122"/>
              </a:rPr>
              <a:t>Bert</a:t>
            </a:r>
            <a:r>
              <a:rPr lang="zh-CN" altLang="en-US" sz="12000" spc="552" dirty="0">
                <a:solidFill>
                  <a:srgbClr val="FFFFFF"/>
                </a:solidFill>
                <a:ea typeface="思源黑体-粗体 Bold" panose="020B0800000000000000" charset="-122"/>
              </a:rPr>
              <a:t>模型</a:t>
            </a:r>
            <a:endParaRPr lang="zh-CN" altLang="en-US" sz="12000" spc="552" dirty="0">
              <a:solidFill>
                <a:srgbClr val="FFFFFF"/>
              </a:solidFill>
              <a:ea typeface="思源黑体-粗体 Bold" panose="020B0800000000000000" charset="-122"/>
            </a:endParaRPr>
          </a:p>
        </p:txBody>
      </p:sp>
      <p:sp>
        <p:nvSpPr>
          <p:cNvPr id="8" name="TextBox 8"/>
          <p:cNvSpPr txBox="1"/>
          <p:nvPr/>
        </p:nvSpPr>
        <p:spPr>
          <a:xfrm>
            <a:off x="8610312" y="5394334"/>
            <a:ext cx="9563660" cy="1938655"/>
          </a:xfrm>
          <a:prstGeom prst="rect">
            <a:avLst/>
          </a:prstGeom>
        </p:spPr>
        <p:txBody>
          <a:bodyPr lIns="0" tIns="0" rIns="0" bIns="0" rtlCol="0" anchor="t">
            <a:spAutoFit/>
          </a:bodyPr>
          <a:lstStyle/>
          <a:p>
            <a:pPr>
              <a:lnSpc>
                <a:spcPts val="5040"/>
              </a:lnSpc>
            </a:pPr>
            <a:r>
              <a:rPr lang="en-US" altLang="zh-CN" sz="4200" dirty="0">
                <a:solidFill>
                  <a:srgbClr val="FFFFFF"/>
                </a:solidFill>
                <a:latin typeface="HK Grotesk Bold" panose="00000800000000000000"/>
              </a:rPr>
              <a:t>Bidirectional Encoder Representations from Transformers</a:t>
            </a:r>
            <a:endParaRPr lang="en-US" altLang="zh-CN" sz="4200" dirty="0">
              <a:solidFill>
                <a:srgbClr val="FFFFFF"/>
              </a:solidFill>
              <a:latin typeface="HK Grotesk Bold" panose="00000800000000000000"/>
            </a:endParaRPr>
          </a:p>
        </p:txBody>
      </p:sp>
      <p:pic>
        <p:nvPicPr>
          <p:cNvPr id="7" name="图片 6"/>
          <p:cNvPicPr>
            <a:picLocks noChangeAspect="1"/>
          </p:cNvPicPr>
          <p:nvPr/>
        </p:nvPicPr>
        <p:blipFill>
          <a:blip r:embed="rId1"/>
          <a:stretch>
            <a:fillRect/>
          </a:stretch>
        </p:blipFill>
        <p:spPr>
          <a:xfrm>
            <a:off x="762000" y="1524000"/>
            <a:ext cx="7239000" cy="723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750" fill="hold">
                                          <p:stCondLst>
                                            <p:cond delay="0"/>
                                          </p:stCondLst>
                                        </p:cTn>
                                        <p:tgtEl>
                                          <p:spTgt spid="6">
                                            <p:txEl>
                                              <p:pRg st="0" end="0"/>
                                            </p:txEl>
                                          </p:spTgt>
                                        </p:tgtEl>
                                        <p:attrNameLst>
                                          <p:attrName>style.visibility</p:attrName>
                                        </p:attrNameLst>
                                      </p:cBhvr>
                                      <p:to>
                                        <p:strVal val="visible"/>
                                      </p:to>
                                    </p:set>
                                    <p:animEffect transition="in" filter="fade">
                                      <p:cBhvr>
                                        <p:cTn id="7" dur="1750"/>
                                        <p:tgtEl>
                                          <p:spTgt spid="6">
                                            <p:txEl>
                                              <p:pRg st="0" end="0"/>
                                            </p:txEl>
                                          </p:spTgt>
                                        </p:tgtEl>
                                      </p:cBhvr>
                                    </p:animEffect>
                                  </p:childTnLst>
                                </p:cTn>
                              </p:par>
                              <p:par>
                                <p:cTn id="8" presetID="10" presetClass="entr" presetSubtype="0" fill="hold" grpId="0" nodeType="withEffect">
                                  <p:stCondLst>
                                    <p:cond delay="0"/>
                                  </p:stCondLst>
                                  <p:childTnLst>
                                    <p:set>
                                      <p:cBhvr>
                                        <p:cTn id="9" dur="1750" fill="hold">
                                          <p:stCondLst>
                                            <p:cond delay="0"/>
                                          </p:stCondLst>
                                        </p:cTn>
                                        <p:tgtEl>
                                          <p:spTgt spid="8">
                                            <p:txEl>
                                              <p:pRg st="0" end="0"/>
                                            </p:txEl>
                                          </p:spTgt>
                                        </p:tgtEl>
                                        <p:attrNameLst>
                                          <p:attrName>style.visibility</p:attrName>
                                        </p:attrNameLst>
                                      </p:cBhvr>
                                      <p:to>
                                        <p:strVal val="visible"/>
                                      </p:to>
                                    </p:set>
                                    <p:animEffect transition="in" filter="fade">
                                      <p:cBhvr>
                                        <p:cTn id="10" dur="1750"/>
                                        <p:tgtEl>
                                          <p:spTgt spid="8">
                                            <p:txEl>
                                              <p:pRg st="0" end="0"/>
                                            </p:txEl>
                                          </p:spTgt>
                                        </p:tgtEl>
                                      </p:cBhvr>
                                    </p:animEffect>
                                  </p:childTnLst>
                                </p:cTn>
                              </p:par>
                              <p:par>
                                <p:cTn id="11" presetID="10" presetClass="entr" presetSubtype="0" fill="hold" grpId="0" nodeType="withEffect">
                                  <p:stCondLst>
                                    <p:cond delay="0"/>
                                  </p:stCondLst>
                                  <p:childTnLst>
                                    <p:set>
                                      <p:cBhvr>
                                        <p:cTn id="12" dur="1750" fill="hold">
                                          <p:stCondLst>
                                            <p:cond delay="0"/>
                                          </p:stCondLst>
                                        </p:cTn>
                                        <p:tgtEl>
                                          <p:spTgt spid="2">
                                            <p:txEl>
                                              <p:pRg st="0" end="0"/>
                                            </p:txEl>
                                          </p:spTgt>
                                        </p:tgtEl>
                                        <p:attrNameLst>
                                          <p:attrName>style.visibility</p:attrName>
                                        </p:attrNameLst>
                                      </p:cBhvr>
                                      <p:to>
                                        <p:strVal val="visible"/>
                                      </p:to>
                                    </p:set>
                                    <p:animEffect transition="in" filter="fade">
                                      <p:cBhvr>
                                        <p:cTn id="13" dur="175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build="allAtOnce"/>
      <p:bldP spid="2" grpId="1"/>
      <p:bldP spid="6" grpId="0" bldLvl="0" build="allAtOnce"/>
      <p:bldP spid="6" grpId="1"/>
      <p:bldP spid="8" grpId="0" bldLvl="0" build="allAtOnce"/>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12" name="文本框 11"/>
          <p:cNvSpPr txBox="1"/>
          <p:nvPr/>
        </p:nvSpPr>
        <p:spPr>
          <a:xfrm>
            <a:off x="1524000" y="266700"/>
            <a:ext cx="14756765" cy="737235"/>
          </a:xfrm>
          <a:prstGeom prst="rect">
            <a:avLst/>
          </a:prstGeom>
          <a:noFill/>
        </p:spPr>
        <p:txBody>
          <a:bodyPr wrap="square" rtlCol="0">
            <a:spAutoFit/>
          </a:bodyPr>
          <a:p>
            <a:pPr algn="ctr">
              <a:lnSpc>
                <a:spcPts val="5040"/>
              </a:lnSpc>
              <a:buClrTx/>
              <a:buSzTx/>
              <a:buFontTx/>
            </a:pPr>
            <a:r>
              <a:rPr lang="en-US" altLang="zh-CN" sz="4200" b="1" dirty="0">
                <a:solidFill>
                  <a:schemeClr val="bg1"/>
                </a:solidFill>
                <a:latin typeface="微软雅黑" panose="020B0503020204020204" charset="-122"/>
                <a:ea typeface="微软雅黑" panose="020B0503020204020204" charset="-122"/>
                <a:sym typeface="+mn-ea"/>
              </a:rPr>
              <a:t>Bert</a:t>
            </a:r>
            <a:r>
              <a:rPr lang="zh-CN" altLang="en-US" sz="4200" b="1" dirty="0">
                <a:solidFill>
                  <a:schemeClr val="bg1"/>
                </a:solidFill>
                <a:latin typeface="微软雅黑" panose="020B0503020204020204" charset="-122"/>
                <a:ea typeface="微软雅黑" panose="020B0503020204020204" charset="-122"/>
                <a:sym typeface="+mn-ea"/>
              </a:rPr>
              <a:t>的微调（</a:t>
            </a:r>
            <a:r>
              <a:rPr lang="en-US" altLang="zh-CN" sz="4200" b="1" dirty="0">
                <a:solidFill>
                  <a:schemeClr val="bg1"/>
                </a:solidFill>
                <a:latin typeface="微软雅黑" panose="020B0503020204020204" charset="-122"/>
                <a:ea typeface="微软雅黑" panose="020B0503020204020204" charset="-122"/>
                <a:sym typeface="+mn-ea"/>
              </a:rPr>
              <a:t>Fine-Tuning</a:t>
            </a:r>
            <a:r>
              <a:rPr lang="zh-CN" altLang="en-US" sz="4200" b="1" dirty="0">
                <a:solidFill>
                  <a:schemeClr val="bg1"/>
                </a:solidFill>
                <a:latin typeface="微软雅黑" panose="020B0503020204020204" charset="-122"/>
                <a:ea typeface="微软雅黑" panose="020B0503020204020204" charset="-122"/>
                <a:sym typeface="+mn-ea"/>
              </a:rPr>
              <a:t>）</a:t>
            </a:r>
            <a:endParaRPr lang="zh-CN" altLang="en-US" sz="4200" b="1" dirty="0">
              <a:solidFill>
                <a:schemeClr val="bg1"/>
              </a:solidFill>
              <a:latin typeface="微软雅黑" panose="020B0503020204020204" charset="-122"/>
              <a:ea typeface="微软雅黑" panose="020B0503020204020204" charset="-122"/>
              <a:sym typeface="+mn-ea"/>
            </a:endParaRPr>
          </a:p>
        </p:txBody>
      </p:sp>
      <p:sp>
        <p:nvSpPr>
          <p:cNvPr id="6" name="文本框 5"/>
          <p:cNvSpPr txBox="1"/>
          <p:nvPr/>
        </p:nvSpPr>
        <p:spPr>
          <a:xfrm>
            <a:off x="838200" y="1028700"/>
            <a:ext cx="10881995" cy="1198880"/>
          </a:xfrm>
          <a:prstGeom prst="rect">
            <a:avLst/>
          </a:prstGeom>
          <a:noFill/>
        </p:spPr>
        <p:txBody>
          <a:bodyPr wrap="square" rtlCol="0">
            <a:spAutoFit/>
          </a:bodyPr>
          <a:p>
            <a:r>
              <a:rPr lang="en-US" altLang="zh-CN" sz="2400" b="1">
                <a:solidFill>
                  <a:schemeClr val="bg1"/>
                </a:solidFill>
              </a:rPr>
              <a:t>BERT</a:t>
            </a:r>
            <a:r>
              <a:rPr lang="zh-CN" altLang="en-US" sz="2400" b="1">
                <a:solidFill>
                  <a:schemeClr val="bg1"/>
                </a:solidFill>
              </a:rPr>
              <a:t>模型经过预训练后，可以应用在各种下游自然语言处理任务上，而这些任务通常需要对</a:t>
            </a:r>
            <a:r>
              <a:rPr lang="en-US" altLang="zh-CN" sz="2400" b="1">
                <a:solidFill>
                  <a:schemeClr val="bg1"/>
                </a:solidFill>
              </a:rPr>
              <a:t>BERT</a:t>
            </a:r>
            <a:r>
              <a:rPr lang="zh-CN" altLang="en-US" sz="2400" b="1">
                <a:solidFill>
                  <a:schemeClr val="bg1"/>
                </a:solidFill>
              </a:rPr>
              <a:t>进行微调（</a:t>
            </a:r>
            <a:r>
              <a:rPr lang="en-US" altLang="zh-CN" sz="2400" b="1">
                <a:solidFill>
                  <a:schemeClr val="bg1"/>
                </a:solidFill>
              </a:rPr>
              <a:t>Fine-tuning</a:t>
            </a:r>
            <a:r>
              <a:rPr lang="zh-CN" altLang="en-US" sz="2400" b="1">
                <a:solidFill>
                  <a:schemeClr val="bg1"/>
                </a:solidFill>
              </a:rPr>
              <a:t>）。微调是一种通过在特定任务数据上继续训练预训练模型的方式，使模型更好地适应该任务的特点。</a:t>
            </a:r>
            <a:endParaRPr lang="zh-CN" altLang="en-US" sz="2400" b="1">
              <a:solidFill>
                <a:schemeClr val="bg1"/>
              </a:solidFill>
            </a:endParaRPr>
          </a:p>
        </p:txBody>
      </p:sp>
      <p:pic>
        <p:nvPicPr>
          <p:cNvPr id="9" name="图片 8"/>
          <p:cNvPicPr>
            <a:picLocks noChangeAspect="1"/>
          </p:cNvPicPr>
          <p:nvPr/>
        </p:nvPicPr>
        <p:blipFill>
          <a:blip r:embed="rId1"/>
          <a:stretch>
            <a:fillRect/>
          </a:stretch>
        </p:blipFill>
        <p:spPr>
          <a:xfrm>
            <a:off x="6324600" y="2400300"/>
            <a:ext cx="11991340" cy="7830820"/>
          </a:xfrm>
          <a:prstGeom prst="rect">
            <a:avLst/>
          </a:prstGeom>
        </p:spPr>
      </p:pic>
      <p:pic>
        <p:nvPicPr>
          <p:cNvPr id="10" name="图片 9"/>
          <p:cNvPicPr>
            <a:picLocks noChangeAspect="1"/>
          </p:cNvPicPr>
          <p:nvPr/>
        </p:nvPicPr>
        <p:blipFill>
          <a:blip r:embed="rId2"/>
          <a:stretch>
            <a:fillRect/>
          </a:stretch>
        </p:blipFill>
        <p:spPr>
          <a:xfrm>
            <a:off x="304800" y="2933700"/>
            <a:ext cx="5850255" cy="58502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7162800" y="3314700"/>
            <a:ext cx="14756765" cy="737235"/>
          </a:xfrm>
          <a:prstGeom prst="rect">
            <a:avLst/>
          </a:prstGeom>
          <a:noFill/>
        </p:spPr>
        <p:txBody>
          <a:bodyPr wrap="square" rtlCol="0">
            <a:spAutoFit/>
          </a:bodyPr>
          <a:p>
            <a:pPr algn="ctr">
              <a:lnSpc>
                <a:spcPts val="5040"/>
              </a:lnSpc>
              <a:buClrTx/>
              <a:buSzTx/>
              <a:buFontTx/>
            </a:pPr>
            <a:r>
              <a:rPr lang="en-US" altLang="zh-CN" sz="4200" b="1" dirty="0">
                <a:solidFill>
                  <a:schemeClr val="bg1"/>
                </a:solidFill>
                <a:latin typeface="微软雅黑" panose="020B0503020204020204" charset="-122"/>
                <a:ea typeface="微软雅黑" panose="020B0503020204020204" charset="-122"/>
                <a:sym typeface="+mn-ea"/>
              </a:rPr>
              <a:t>Bert</a:t>
            </a:r>
            <a:r>
              <a:rPr lang="zh-CN" altLang="en-US" sz="4200" b="1" dirty="0">
                <a:solidFill>
                  <a:schemeClr val="bg1"/>
                </a:solidFill>
                <a:latin typeface="微软雅黑" panose="020B0503020204020204" charset="-122"/>
                <a:ea typeface="微软雅黑" panose="020B0503020204020204" charset="-122"/>
                <a:sym typeface="+mn-ea"/>
              </a:rPr>
              <a:t>的微调（</a:t>
            </a:r>
            <a:r>
              <a:rPr lang="en-US" altLang="zh-CN" sz="4200" b="1" dirty="0">
                <a:solidFill>
                  <a:schemeClr val="bg1"/>
                </a:solidFill>
                <a:latin typeface="微软雅黑" panose="020B0503020204020204" charset="-122"/>
                <a:ea typeface="微软雅黑" panose="020B0503020204020204" charset="-122"/>
                <a:sym typeface="+mn-ea"/>
              </a:rPr>
              <a:t>Fine-Tuning</a:t>
            </a:r>
            <a:r>
              <a:rPr lang="zh-CN" altLang="en-US" sz="4200" b="1" dirty="0">
                <a:solidFill>
                  <a:schemeClr val="bg1"/>
                </a:solidFill>
                <a:latin typeface="微软雅黑" panose="020B0503020204020204" charset="-122"/>
                <a:ea typeface="微软雅黑" panose="020B0503020204020204" charset="-122"/>
                <a:sym typeface="+mn-ea"/>
              </a:rPr>
              <a:t>）</a:t>
            </a:r>
            <a:endParaRPr lang="zh-CN" altLang="en-US" sz="4200" b="1" dirty="0">
              <a:solidFill>
                <a:schemeClr val="bg1"/>
              </a:solidFill>
              <a:latin typeface="微软雅黑" panose="020B0503020204020204" charset="-122"/>
              <a:ea typeface="微软雅黑" panose="020B0503020204020204" charset="-122"/>
              <a:sym typeface="+mn-ea"/>
            </a:endParaRPr>
          </a:p>
        </p:txBody>
      </p:sp>
      <p:sp>
        <p:nvSpPr>
          <p:cNvPr id="5" name="AutoShape 5"/>
          <p:cNvSpPr/>
          <p:nvPr/>
        </p:nvSpPr>
        <p:spPr>
          <a:xfrm>
            <a:off x="0" y="-38100"/>
            <a:ext cx="18288000" cy="10287000"/>
          </a:xfrm>
          <a:prstGeom prst="rect">
            <a:avLst/>
          </a:prstGeom>
          <a:solidFill>
            <a:srgbClr val="191824"/>
          </a:solidFill>
        </p:spPr>
      </p:sp>
      <p:sp>
        <p:nvSpPr>
          <p:cNvPr id="2" name="文本框 1"/>
          <p:cNvSpPr txBox="1"/>
          <p:nvPr/>
        </p:nvSpPr>
        <p:spPr>
          <a:xfrm>
            <a:off x="685800" y="190500"/>
            <a:ext cx="11362055" cy="583565"/>
          </a:xfrm>
          <a:prstGeom prst="rect">
            <a:avLst/>
          </a:prstGeom>
          <a:noFill/>
        </p:spPr>
        <p:txBody>
          <a:bodyPr wrap="square" rtlCol="0">
            <a:spAutoFit/>
          </a:bodyPr>
          <a:p>
            <a:r>
              <a:rPr lang="en-US" altLang="zh-CN" sz="3200" b="1">
                <a:solidFill>
                  <a:schemeClr val="bg1"/>
                </a:solidFill>
              </a:rPr>
              <a:t>Bert</a:t>
            </a:r>
            <a:r>
              <a:rPr lang="zh-CN" altLang="en-US" sz="3200" b="1">
                <a:solidFill>
                  <a:schemeClr val="bg1"/>
                </a:solidFill>
              </a:rPr>
              <a:t>微调案例：问答系统（</a:t>
            </a:r>
            <a:r>
              <a:rPr lang="en-US" altLang="zh-CN" sz="3200" b="1">
                <a:solidFill>
                  <a:schemeClr val="bg1"/>
                </a:solidFill>
              </a:rPr>
              <a:t>Question Answering</a:t>
            </a:r>
            <a:r>
              <a:rPr lang="zh-CN" altLang="en-US" sz="3200" b="1">
                <a:solidFill>
                  <a:schemeClr val="bg1"/>
                </a:solidFill>
              </a:rPr>
              <a:t>）</a:t>
            </a:r>
            <a:endParaRPr lang="zh-CN" altLang="en-US" sz="3200" b="1">
              <a:solidFill>
                <a:schemeClr val="bg1"/>
              </a:solidFill>
            </a:endParaRPr>
          </a:p>
        </p:txBody>
      </p:sp>
      <p:sp>
        <p:nvSpPr>
          <p:cNvPr id="3" name="文本框 2"/>
          <p:cNvSpPr txBox="1"/>
          <p:nvPr/>
        </p:nvSpPr>
        <p:spPr>
          <a:xfrm>
            <a:off x="990600" y="1104900"/>
            <a:ext cx="7810500" cy="829945"/>
          </a:xfrm>
          <a:prstGeom prst="rect">
            <a:avLst/>
          </a:prstGeom>
          <a:noFill/>
        </p:spPr>
        <p:txBody>
          <a:bodyPr wrap="square" rtlCol="0">
            <a:spAutoFit/>
          </a:bodyPr>
          <a:p>
            <a:r>
              <a:rPr lang="zh-CN" altLang="en-US" sz="2400" b="1">
                <a:solidFill>
                  <a:schemeClr val="bg1"/>
                </a:solidFill>
              </a:rPr>
              <a:t>在问答系统任务中，模型接收一个问题和一篇文章的输入，任务是预测答案在文章中的起始和结束位置。</a:t>
            </a:r>
            <a:endParaRPr lang="zh-CN" altLang="en-US" sz="2400" b="1">
              <a:solidFill>
                <a:schemeClr val="bg1"/>
              </a:solidFill>
            </a:endParaRPr>
          </a:p>
        </p:txBody>
      </p:sp>
      <p:pic>
        <p:nvPicPr>
          <p:cNvPr id="4" name="图片 3"/>
          <p:cNvPicPr>
            <a:picLocks noChangeAspect="1"/>
          </p:cNvPicPr>
          <p:nvPr/>
        </p:nvPicPr>
        <p:blipFill>
          <a:blip r:embed="rId1"/>
          <a:stretch>
            <a:fillRect/>
          </a:stretch>
        </p:blipFill>
        <p:spPr>
          <a:xfrm>
            <a:off x="0" y="2628900"/>
            <a:ext cx="12531725" cy="5704840"/>
          </a:xfrm>
          <a:prstGeom prst="rect">
            <a:avLst/>
          </a:prstGeom>
        </p:spPr>
      </p:pic>
      <p:pic>
        <p:nvPicPr>
          <p:cNvPr id="6" name="图片 5"/>
          <p:cNvPicPr>
            <a:picLocks noChangeAspect="1"/>
          </p:cNvPicPr>
          <p:nvPr/>
        </p:nvPicPr>
        <p:blipFill>
          <a:blip r:embed="rId2"/>
          <a:stretch>
            <a:fillRect/>
          </a:stretch>
        </p:blipFill>
        <p:spPr>
          <a:xfrm>
            <a:off x="12573000" y="2400300"/>
            <a:ext cx="5546725" cy="6315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0" y="-38100"/>
            <a:ext cx="18288000" cy="10287000"/>
          </a:xfrm>
          <a:prstGeom prst="rect">
            <a:avLst/>
          </a:prstGeom>
          <a:solidFill>
            <a:srgbClr val="191824"/>
          </a:solidFill>
        </p:spPr>
      </p:sp>
      <p:pic>
        <p:nvPicPr>
          <p:cNvPr id="2" name="图片 1"/>
          <p:cNvPicPr>
            <a:picLocks noChangeAspect="1"/>
          </p:cNvPicPr>
          <p:nvPr/>
        </p:nvPicPr>
        <p:blipFill>
          <a:blip r:embed="rId1"/>
          <a:stretch>
            <a:fillRect/>
          </a:stretch>
        </p:blipFill>
        <p:spPr>
          <a:xfrm>
            <a:off x="457200" y="1333500"/>
            <a:ext cx="16376650" cy="8452485"/>
          </a:xfrm>
          <a:prstGeom prst="rect">
            <a:avLst/>
          </a:prstGeom>
        </p:spPr>
      </p:pic>
      <p:sp>
        <p:nvSpPr>
          <p:cNvPr id="4" name="文本框 3"/>
          <p:cNvSpPr txBox="1"/>
          <p:nvPr/>
        </p:nvSpPr>
        <p:spPr>
          <a:xfrm>
            <a:off x="1295400" y="419100"/>
            <a:ext cx="7810500" cy="583565"/>
          </a:xfrm>
          <a:prstGeom prst="rect">
            <a:avLst/>
          </a:prstGeom>
          <a:noFill/>
        </p:spPr>
        <p:txBody>
          <a:bodyPr wrap="square" rtlCol="0">
            <a:spAutoFit/>
          </a:bodyPr>
          <a:p>
            <a:r>
              <a:rPr lang="zh-CN" altLang="en-US" sz="3200" b="1">
                <a:solidFill>
                  <a:schemeClr val="bg1"/>
                </a:solidFill>
              </a:rPr>
              <a:t>应用模型进行预测</a:t>
            </a:r>
            <a:endParaRPr lang="zh-CN" altLang="en-US" sz="3200" b="1">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1312" y="3695505"/>
            <a:ext cx="15125376" cy="3269160"/>
            <a:chOff x="0" y="2364740"/>
            <a:chExt cx="20167168" cy="4358880"/>
          </a:xfrm>
        </p:grpSpPr>
        <p:sp>
          <p:nvSpPr>
            <p:cNvPr id="3" name="TextBox 3"/>
            <p:cNvSpPr txBox="1"/>
            <p:nvPr/>
          </p:nvSpPr>
          <p:spPr>
            <a:xfrm>
              <a:off x="0" y="2364740"/>
              <a:ext cx="20167168" cy="3829473"/>
            </a:xfrm>
            <a:prstGeom prst="rect">
              <a:avLst/>
            </a:prstGeom>
          </p:spPr>
          <p:txBody>
            <a:bodyPr lIns="0" tIns="0" rIns="0" bIns="0" rtlCol="0" anchor="t">
              <a:spAutoFit/>
            </a:bodyPr>
            <a:lstStyle/>
            <a:p>
              <a:pPr marL="0" lvl="0" indent="0" algn="ctr">
                <a:lnSpc>
                  <a:spcPts val="11200"/>
                </a:lnSpc>
                <a:spcBef>
                  <a:spcPct val="0"/>
                </a:spcBef>
              </a:pPr>
              <a:r>
                <a:rPr lang="zh-CN" altLang="en-US" sz="8000" u="none">
                  <a:solidFill>
                    <a:srgbClr val="191824"/>
                  </a:solidFill>
                  <a:ea typeface="思源黑体-粗体 Bold" panose="020B0800000000000000" charset="-122"/>
                </a:rPr>
                <a:t>感谢观看</a:t>
              </a:r>
              <a:endParaRPr lang="zh-CN" altLang="en-US" sz="8000" u="none">
                <a:solidFill>
                  <a:srgbClr val="191824"/>
                </a:solidFill>
                <a:ea typeface="思源黑体-粗体 Bold" panose="020B0800000000000000" charset="-122"/>
              </a:endParaRPr>
            </a:p>
            <a:p>
              <a:pPr marL="0" lvl="0" indent="0" algn="ctr">
                <a:lnSpc>
                  <a:spcPts val="11200"/>
                </a:lnSpc>
                <a:spcBef>
                  <a:spcPct val="0"/>
                </a:spcBef>
              </a:pPr>
              <a:endParaRPr lang="zh-CN" altLang="en-US" sz="8000" u="none">
                <a:solidFill>
                  <a:srgbClr val="191824"/>
                </a:solidFill>
                <a:ea typeface="思源黑体-粗体 Bold" panose="020B0800000000000000" charset="-122"/>
              </a:endParaRPr>
            </a:p>
          </p:txBody>
        </p:sp>
        <p:sp>
          <p:nvSpPr>
            <p:cNvPr id="4" name="TextBox 4"/>
            <p:cNvSpPr txBox="1"/>
            <p:nvPr/>
          </p:nvSpPr>
          <p:spPr>
            <a:xfrm>
              <a:off x="0" y="6124180"/>
              <a:ext cx="20167168" cy="599440"/>
            </a:xfrm>
            <a:prstGeom prst="rect">
              <a:avLst/>
            </a:prstGeom>
          </p:spPr>
          <p:txBody>
            <a:bodyPr lIns="0" tIns="0" rIns="0" bIns="0" rtlCol="0" anchor="t">
              <a:spAutoFit/>
            </a:bodyPr>
            <a:lstStyle/>
            <a:p>
              <a:pPr marL="0" lvl="0" indent="0" algn="ctr">
                <a:lnSpc>
                  <a:spcPts val="3510"/>
                </a:lnSpc>
                <a:spcBef>
                  <a:spcPct val="0"/>
                </a:spcBef>
              </a:pPr>
              <a:endParaRPr lang="zh-CN" altLang="en-US" sz="2700">
                <a:solidFill>
                  <a:srgbClr val="191824"/>
                </a:solidFill>
                <a:ea typeface="思源黑体" panose="020B0500000000000000" charset="-122"/>
              </a:endParaRPr>
            </a:p>
          </p:txBody>
        </p:sp>
      </p:grpSp>
      <p:grpSp>
        <p:nvGrpSpPr>
          <p:cNvPr id="5" name="Group 5"/>
          <p:cNvGrpSpPr/>
          <p:nvPr/>
        </p:nvGrpSpPr>
        <p:grpSpPr>
          <a:xfrm rot="-10800000">
            <a:off x="-2093958" y="-358254"/>
            <a:ext cx="4462578" cy="4462578"/>
            <a:chOff x="0" y="0"/>
            <a:chExt cx="5950103" cy="5950103"/>
          </a:xfrm>
        </p:grpSpPr>
        <p:pic>
          <p:nvPicPr>
            <p:cNvPr id="6" name="Picture 6"/>
            <p:cNvPicPr>
              <a:picLocks noChangeAspect="1"/>
            </p:cNvPicPr>
            <p:nvPr/>
          </p:nvPicPr>
          <p:blipFill>
            <a:blip r:embed="rId1"/>
            <a:srcRect/>
            <a:stretch>
              <a:fillRect/>
            </a:stretch>
          </p:blipFill>
          <p:spPr>
            <a:xfrm>
              <a:off x="0" y="0"/>
              <a:ext cx="5950103" cy="5950103"/>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463703"/>
              <a:ext cx="4152839" cy="4549923"/>
            </a:xfrm>
            <a:prstGeom prst="rect">
              <a:avLst/>
            </a:prstGeom>
          </p:spPr>
        </p:pic>
      </p:grpSp>
      <p:grpSp>
        <p:nvGrpSpPr>
          <p:cNvPr id="8" name="Group 8"/>
          <p:cNvGrpSpPr/>
          <p:nvPr/>
        </p:nvGrpSpPr>
        <p:grpSpPr>
          <a:xfrm>
            <a:off x="16056711" y="6233855"/>
            <a:ext cx="4462578" cy="4462578"/>
            <a:chOff x="0" y="0"/>
            <a:chExt cx="5950103" cy="5950103"/>
          </a:xfrm>
        </p:grpSpPr>
        <p:pic>
          <p:nvPicPr>
            <p:cNvPr id="9" name="Picture 9"/>
            <p:cNvPicPr>
              <a:picLocks noChangeAspect="1"/>
            </p:cNvPicPr>
            <p:nvPr/>
          </p:nvPicPr>
          <p:blipFill>
            <a:blip r:embed="rId1"/>
            <a:srcRect/>
            <a:stretch>
              <a:fillRect/>
            </a:stretch>
          </p:blipFill>
          <p:spPr>
            <a:xfrm>
              <a:off x="0" y="0"/>
              <a:ext cx="5950103" cy="5950103"/>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0" y="463703"/>
              <a:ext cx="4152839" cy="454992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523133" y="495072"/>
            <a:ext cx="8840238" cy="1435735"/>
          </a:xfrm>
          <a:prstGeom prst="rect">
            <a:avLst/>
          </a:prstGeom>
        </p:spPr>
        <p:txBody>
          <a:bodyPr lIns="0" tIns="0" rIns="0" bIns="0" rtlCol="0" anchor="t">
            <a:spAutoFit/>
          </a:bodyPr>
          <a:lstStyle/>
          <a:p>
            <a:pPr marL="0" lvl="0" indent="0" algn="r">
              <a:lnSpc>
                <a:spcPts val="11200"/>
              </a:lnSpc>
              <a:spcBef>
                <a:spcPct val="0"/>
              </a:spcBef>
            </a:pPr>
            <a:r>
              <a:rPr lang="zh-CN" altLang="en-US" sz="8000" u="none" dirty="0">
                <a:solidFill>
                  <a:srgbClr val="FFFFFF"/>
                </a:solidFill>
                <a:ea typeface="思源黑体-粗体 Bold" panose="020B0800000000000000" charset="-122"/>
              </a:rPr>
              <a:t>什么是</a:t>
            </a:r>
            <a:r>
              <a:rPr lang="en-US" altLang="zh-CN" sz="8000" u="none" dirty="0">
                <a:solidFill>
                  <a:srgbClr val="FFFFFF"/>
                </a:solidFill>
                <a:ea typeface="思源黑体-粗体 Bold" panose="020B0800000000000000" charset="-122"/>
              </a:rPr>
              <a:t>Bert</a:t>
            </a:r>
            <a:r>
              <a:rPr lang="zh-CN" altLang="en-US" sz="8000" u="none" dirty="0">
                <a:solidFill>
                  <a:srgbClr val="FFFFFF"/>
                </a:solidFill>
                <a:ea typeface="思源黑体-粗体 Bold" panose="020B0800000000000000" charset="-122"/>
              </a:rPr>
              <a:t>？</a:t>
            </a:r>
            <a:endParaRPr lang="zh-CN" altLang="en-US" sz="8000" u="none" dirty="0">
              <a:solidFill>
                <a:srgbClr val="FFFFFF"/>
              </a:solidFill>
              <a:ea typeface="思源黑体-粗体 Bold" panose="020B0800000000000000" charset="-122"/>
            </a:endParaRPr>
          </a:p>
        </p:txBody>
      </p:sp>
      <p:grpSp>
        <p:nvGrpSpPr>
          <p:cNvPr id="4" name="Group 4"/>
          <p:cNvGrpSpPr/>
          <p:nvPr/>
        </p:nvGrpSpPr>
        <p:grpSpPr>
          <a:xfrm>
            <a:off x="1028700" y="3349205"/>
            <a:ext cx="5437040" cy="5909095"/>
            <a:chOff x="0" y="0"/>
            <a:chExt cx="7249387" cy="7878794"/>
          </a:xfrm>
        </p:grpSpPr>
        <p:pic>
          <p:nvPicPr>
            <p:cNvPr id="5" name="Picture 5"/>
            <p:cNvPicPr>
              <a:picLocks noChangeAspect="1"/>
            </p:cNvPicPr>
            <p:nvPr/>
          </p:nvPicPr>
          <p:blipFill>
            <a:blip r:embed="rId1"/>
            <a:srcRect/>
            <a:stretch>
              <a:fillRect/>
            </a:stretch>
          </p:blipFill>
          <p:spPr>
            <a:xfrm>
              <a:off x="1525626" y="0"/>
              <a:ext cx="3707761" cy="7397029"/>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4137646"/>
              <a:ext cx="3217387" cy="374114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17387" y="1683353"/>
              <a:ext cx="4032000" cy="388538"/>
            </a:xfrm>
            <a:prstGeom prst="rect">
              <a:avLst/>
            </a:prstGeom>
          </p:spPr>
        </p:pic>
      </p:grpSp>
      <p:sp>
        <p:nvSpPr>
          <p:cNvPr id="3" name="文本框 2"/>
          <p:cNvSpPr txBox="1"/>
          <p:nvPr/>
        </p:nvSpPr>
        <p:spPr>
          <a:xfrm>
            <a:off x="7683500" y="723900"/>
            <a:ext cx="8766810" cy="4246245"/>
          </a:xfrm>
          <a:prstGeom prst="rect">
            <a:avLst/>
          </a:prstGeom>
          <a:noFill/>
        </p:spPr>
        <p:txBody>
          <a:bodyPr wrap="square" rtlCol="0">
            <a:spAutoFit/>
          </a:bodyPr>
          <a:p>
            <a:endParaRPr lang="en-US" altLang="zh-CN"/>
          </a:p>
          <a:p>
            <a:r>
              <a:rPr lang="en-US" altLang="zh-CN">
                <a:solidFill>
                  <a:schemeClr val="bg1"/>
                </a:solidFill>
                <a:latin typeface="微软雅黑" panose="020B0503020204020204" charset="-122"/>
                <a:ea typeface="微软雅黑" panose="020B0503020204020204" charset="-122"/>
                <a:cs typeface="微软雅黑" panose="020B0503020204020204" charset="-122"/>
              </a:rPr>
              <a:t> </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  BERT</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是一个由</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Google</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在</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2018</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年发布的语言预训练模型。它在自然语言处理任务上取得了重大进展，尤其是在问答、文本分类等任务上。</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的关键在于其使用了双向</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Transformer</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架构，使其能够捕捉上下文信息。最初的英语</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发布时提供两种类型的预训练模型：（</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BERTBASE</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模型，一个</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12</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层，</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768</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维，</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12</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个自注意头，</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110M</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参数的神经网络结构；</a:t>
            </a:r>
            <a:endParaRPr lang="zh-CN" altLang="en-US" sz="2800">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2</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BERTLARGE</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模型，一个</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24</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层，</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1024</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维，</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16</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个自注意头，</a:t>
            </a:r>
            <a:r>
              <a:rPr lang="en-US" altLang="zh-CN" sz="2800">
                <a:solidFill>
                  <a:schemeClr val="bg1"/>
                </a:solidFill>
                <a:latin typeface="微软雅黑" panose="020B0503020204020204" charset="-122"/>
                <a:ea typeface="微软雅黑" panose="020B0503020204020204" charset="-122"/>
                <a:cs typeface="微软雅黑" panose="020B0503020204020204" charset="-122"/>
              </a:rPr>
              <a:t>340M</a:t>
            </a:r>
            <a:r>
              <a:rPr lang="zh-CN" altLang="en-US" sz="2800">
                <a:solidFill>
                  <a:schemeClr val="bg1"/>
                </a:solidFill>
                <a:latin typeface="微软雅黑" panose="020B0503020204020204" charset="-122"/>
                <a:ea typeface="微软雅黑" panose="020B0503020204020204" charset="-122"/>
                <a:cs typeface="微软雅黑" panose="020B0503020204020204" charset="-122"/>
              </a:rPr>
              <a:t>参数的神经网络结构。</a:t>
            </a:r>
            <a:endParaRPr lang="zh-CN" altLang="en-US" sz="280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6"/>
          <a:stretch>
            <a:fillRect/>
          </a:stretch>
        </p:blipFill>
        <p:spPr>
          <a:xfrm>
            <a:off x="6172200" y="5676900"/>
            <a:ext cx="10278110" cy="4215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6" name="文本框 5"/>
          <p:cNvSpPr txBox="1"/>
          <p:nvPr/>
        </p:nvSpPr>
        <p:spPr>
          <a:xfrm>
            <a:off x="762000" y="419100"/>
            <a:ext cx="10695940" cy="737235"/>
          </a:xfrm>
          <a:prstGeom prst="rect">
            <a:avLst/>
          </a:prstGeom>
          <a:noFill/>
        </p:spPr>
        <p:txBody>
          <a:bodyPr wrap="square" rtlCol="0">
            <a:spAutoFit/>
          </a:bodyPr>
          <a:lstStyle/>
          <a:p>
            <a:pPr algn="ctr">
              <a:lnSpc>
                <a:spcPts val="5040"/>
              </a:lnSpc>
              <a:buClrTx/>
              <a:buSzTx/>
              <a:buFontTx/>
            </a:pPr>
            <a:r>
              <a:rPr lang="zh-CN" altLang="en-US" sz="4200" b="1" dirty="0">
                <a:solidFill>
                  <a:srgbClr val="FFFFFF"/>
                </a:solidFill>
                <a:latin typeface="微软雅黑" panose="020B0503020204020204" charset="-122"/>
                <a:ea typeface="微软雅黑" panose="020B0503020204020204" charset="-122"/>
              </a:rPr>
              <a:t>模型架构：基于</a:t>
            </a:r>
            <a:r>
              <a:rPr lang="en-US" altLang="zh-CN" sz="4200" b="1" dirty="0">
                <a:solidFill>
                  <a:srgbClr val="FFFFFF"/>
                </a:solidFill>
                <a:latin typeface="微软雅黑" panose="020B0503020204020204" charset="-122"/>
                <a:ea typeface="微软雅黑" panose="020B0503020204020204" charset="-122"/>
              </a:rPr>
              <a:t>Transformer</a:t>
            </a:r>
            <a:r>
              <a:rPr lang="zh-CN" altLang="en-US" sz="4200" b="1" dirty="0">
                <a:solidFill>
                  <a:srgbClr val="FFFFFF"/>
                </a:solidFill>
                <a:latin typeface="微软雅黑" panose="020B0503020204020204" charset="-122"/>
                <a:ea typeface="微软雅黑" panose="020B0503020204020204" charset="-122"/>
              </a:rPr>
              <a:t>的双向编码</a:t>
            </a:r>
            <a:endParaRPr lang="zh-CN" altLang="en-US" sz="4200" b="1" dirty="0">
              <a:solidFill>
                <a:srgbClr val="FFFFFF"/>
              </a:solidFill>
              <a:latin typeface="微软雅黑" panose="020B0503020204020204" charset="-122"/>
              <a:ea typeface="微软雅黑" panose="020B0503020204020204" charset="-122"/>
            </a:endParaRPr>
          </a:p>
        </p:txBody>
      </p:sp>
      <p:sp>
        <p:nvSpPr>
          <p:cNvPr id="13" name="文本框 12"/>
          <p:cNvSpPr txBox="1"/>
          <p:nvPr/>
        </p:nvSpPr>
        <p:spPr>
          <a:xfrm>
            <a:off x="6477000" y="1714500"/>
            <a:ext cx="8681085" cy="3551555"/>
          </a:xfrm>
          <a:prstGeom prst="rect">
            <a:avLst/>
          </a:prstGeom>
          <a:noFill/>
        </p:spPr>
        <p:txBody>
          <a:bodyPr wrap="square" rtlCol="0">
            <a:noAutofit/>
          </a:bodyPr>
          <a:p>
            <a:r>
              <a:rPr lang="en-US" altLang="zh-CN" sz="2400">
                <a:solidFill>
                  <a:schemeClr val="bg1"/>
                </a:solidFill>
                <a:latin typeface="微软雅黑" panose="020B0503020204020204" charset="-122"/>
                <a:ea typeface="微软雅黑" panose="020B0503020204020204" charset="-122"/>
                <a:cs typeface="微软雅黑" panose="020B0503020204020204" charset="-122"/>
              </a:rPr>
              <a:t>  </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的架构基于</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Transformer</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，但只使用了</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Transformer</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的编码器部分。</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b="1">
                <a:solidFill>
                  <a:schemeClr val="bg1"/>
                </a:solidFill>
                <a:latin typeface="微软雅黑" panose="020B0503020204020204" charset="-122"/>
                <a:ea typeface="微软雅黑" panose="020B0503020204020204" charset="-122"/>
                <a:cs typeface="微软雅黑" panose="020B0503020204020204" charset="-122"/>
              </a:rPr>
              <a:t> </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：是双向编码器，它在训练时会同时考虑一个词的左边和右边的上下文，从而更好地理解词义。</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使用的是</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Transformer</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的编码器部分，使其能够生成双向表示，从而对语句的全局上下文进行建模。</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GPT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：是单向解码器架构（从左到右），只能利用左侧的上下文信息。</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GPT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使用</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Transformer</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的解码器部分，因此在生成时只能基于前面的内容生成后续内容，适合生成连续文本</a:t>
            </a:r>
            <a:r>
              <a:rPr lang="zh-CN" altLang="en-US" sz="24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240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4" name="图片 13"/>
          <p:cNvPicPr>
            <a:picLocks noChangeAspect="1"/>
          </p:cNvPicPr>
          <p:nvPr/>
        </p:nvPicPr>
        <p:blipFill>
          <a:blip r:embed="rId1"/>
          <a:stretch>
            <a:fillRect/>
          </a:stretch>
        </p:blipFill>
        <p:spPr>
          <a:xfrm>
            <a:off x="762000" y="1943100"/>
            <a:ext cx="5262245" cy="7307580"/>
          </a:xfrm>
          <a:prstGeom prst="rect">
            <a:avLst/>
          </a:prstGeom>
        </p:spPr>
      </p:pic>
      <p:pic>
        <p:nvPicPr>
          <p:cNvPr id="17" name="图片 16"/>
          <p:cNvPicPr>
            <a:picLocks noChangeAspect="1"/>
          </p:cNvPicPr>
          <p:nvPr/>
        </p:nvPicPr>
        <p:blipFill>
          <a:blip r:embed="rId2"/>
          <a:stretch>
            <a:fillRect/>
          </a:stretch>
        </p:blipFill>
        <p:spPr>
          <a:xfrm>
            <a:off x="6858000" y="5829300"/>
            <a:ext cx="8263890" cy="38754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0" y="38100"/>
            <a:ext cx="18288000" cy="10287000"/>
          </a:xfrm>
          <a:prstGeom prst="rect">
            <a:avLst/>
          </a:prstGeom>
          <a:solidFill>
            <a:srgbClr val="191824"/>
          </a:solidFill>
        </p:spPr>
      </p:sp>
      <p:sp>
        <p:nvSpPr>
          <p:cNvPr id="3" name="文本框 2"/>
          <p:cNvSpPr txBox="1"/>
          <p:nvPr/>
        </p:nvSpPr>
        <p:spPr>
          <a:xfrm>
            <a:off x="609600" y="342900"/>
            <a:ext cx="14756765" cy="737235"/>
          </a:xfrm>
          <a:prstGeom prst="rect">
            <a:avLst/>
          </a:prstGeom>
          <a:noFill/>
        </p:spPr>
        <p:txBody>
          <a:bodyPr wrap="square" rtlCol="0">
            <a:spAutoFit/>
          </a:bodyPr>
          <a:p>
            <a:pPr algn="ctr">
              <a:lnSpc>
                <a:spcPts val="5040"/>
              </a:lnSpc>
              <a:buClrTx/>
              <a:buSzTx/>
              <a:buFontTx/>
            </a:pPr>
            <a:r>
              <a:rPr lang="zh-CN" altLang="en-US" sz="4200" b="1" dirty="0">
                <a:solidFill>
                  <a:srgbClr val="FFFFFF"/>
                </a:solidFill>
                <a:latin typeface="微软雅黑" panose="020B0503020204020204" charset="-122"/>
                <a:ea typeface="微软雅黑" panose="020B0503020204020204" charset="-122"/>
              </a:rPr>
              <a:t>预训练核心任务</a:t>
            </a:r>
            <a:r>
              <a:rPr lang="en-US" altLang="zh-CN" sz="4200" b="1" dirty="0">
                <a:solidFill>
                  <a:srgbClr val="FFFFFF"/>
                </a:solidFill>
                <a:latin typeface="微软雅黑" panose="020B0503020204020204" charset="-122"/>
                <a:ea typeface="微软雅黑" panose="020B0503020204020204" charset="-122"/>
              </a:rPr>
              <a:t>--Masked Language Model (MLM)</a:t>
            </a:r>
            <a:endParaRPr lang="en-US" altLang="zh-CN" sz="4200" b="1" dirty="0">
              <a:solidFill>
                <a:srgbClr val="FFFFFF"/>
              </a:solidFill>
              <a:latin typeface="微软雅黑" panose="020B0503020204020204" charset="-122"/>
              <a:ea typeface="微软雅黑" panose="020B0503020204020204" charset="-122"/>
            </a:endParaRPr>
          </a:p>
        </p:txBody>
      </p:sp>
      <p:sp>
        <p:nvSpPr>
          <p:cNvPr id="4" name="文本框 3"/>
          <p:cNvSpPr txBox="1"/>
          <p:nvPr/>
        </p:nvSpPr>
        <p:spPr>
          <a:xfrm>
            <a:off x="1981200" y="1714500"/>
            <a:ext cx="13945235" cy="3107690"/>
          </a:xfrm>
          <a:prstGeom prst="rect">
            <a:avLst/>
          </a:prstGeom>
          <a:noFill/>
        </p:spPr>
        <p:txBody>
          <a:bodyPr wrap="square" rtlCol="0">
            <a:spAutoFit/>
          </a:bodyPr>
          <a:p>
            <a:r>
              <a:rPr lang="en-US" altLang="zh-CN" sz="2800" b="1">
                <a:solidFill>
                  <a:schemeClr val="bg1"/>
                </a:solidFill>
              </a:rPr>
              <a:t>  Masked Language Model (MLM)</a:t>
            </a:r>
            <a:r>
              <a:rPr lang="zh-CN" altLang="en-US" sz="2800" b="1">
                <a:solidFill>
                  <a:schemeClr val="bg1"/>
                </a:solidFill>
              </a:rPr>
              <a:t>是一种自监督任务，旨在让模型预测句子中被遮蔽的词。</a:t>
            </a:r>
            <a:r>
              <a:rPr lang="en-US" altLang="zh-CN" sz="2800" b="1">
                <a:solidFill>
                  <a:schemeClr val="bg1"/>
                </a:solidFill>
              </a:rPr>
              <a:t>BERT</a:t>
            </a:r>
            <a:r>
              <a:rPr lang="zh-CN" altLang="en-US" sz="2800" b="1">
                <a:solidFill>
                  <a:schemeClr val="bg1"/>
                </a:solidFill>
              </a:rPr>
              <a:t>使用</a:t>
            </a:r>
            <a:r>
              <a:rPr lang="en-US" altLang="zh-CN" sz="2800" b="1">
                <a:solidFill>
                  <a:schemeClr val="bg1"/>
                </a:solidFill>
              </a:rPr>
              <a:t>MLM</a:t>
            </a:r>
            <a:r>
              <a:rPr lang="zh-CN" altLang="en-US" sz="2800" b="1">
                <a:solidFill>
                  <a:schemeClr val="bg1"/>
                </a:solidFill>
              </a:rPr>
              <a:t>来捕捉上下文信息，使模型能够在双向上下文中学习词的表示，从而更好地理解句子结构。</a:t>
            </a:r>
            <a:endParaRPr lang="zh-CN" altLang="en-US" sz="2800" b="1">
              <a:solidFill>
                <a:schemeClr val="bg1"/>
              </a:solidFill>
            </a:endParaRPr>
          </a:p>
          <a:p>
            <a:r>
              <a:rPr lang="en-US" altLang="zh-CN" sz="2800" b="1">
                <a:solidFill>
                  <a:schemeClr val="bg1"/>
                </a:solidFill>
              </a:rPr>
              <a:t>  </a:t>
            </a:r>
            <a:r>
              <a:rPr lang="zh-CN" altLang="en-US" sz="2800" b="1">
                <a:solidFill>
                  <a:schemeClr val="bg1"/>
                </a:solidFill>
              </a:rPr>
              <a:t>在训练时，模型会将输入句子中</a:t>
            </a:r>
            <a:r>
              <a:rPr lang="en-US" altLang="zh-CN" sz="2800" b="1">
                <a:solidFill>
                  <a:schemeClr val="bg1"/>
                </a:solidFill>
              </a:rPr>
              <a:t>15%</a:t>
            </a:r>
            <a:r>
              <a:rPr lang="zh-CN" altLang="en-US" sz="2800" b="1">
                <a:solidFill>
                  <a:schemeClr val="bg1"/>
                </a:solidFill>
              </a:rPr>
              <a:t>的单词随机遮蔽（</a:t>
            </a:r>
            <a:r>
              <a:rPr lang="en-US" altLang="zh-CN" sz="2800" b="1">
                <a:solidFill>
                  <a:schemeClr val="bg1"/>
                </a:solidFill>
              </a:rPr>
              <a:t>Mask</a:t>
            </a:r>
            <a:r>
              <a:rPr lang="zh-CN" altLang="en-US" sz="2800" b="1">
                <a:solidFill>
                  <a:schemeClr val="bg1"/>
                </a:solidFill>
              </a:rPr>
              <a:t>），这些被遮蔽的单词会被替换为特殊的标记</a:t>
            </a:r>
            <a:r>
              <a:rPr lang="en-US" altLang="zh-CN" sz="2800" b="1">
                <a:solidFill>
                  <a:schemeClr val="bg1"/>
                </a:solidFill>
              </a:rPr>
              <a:t>[MASK]</a:t>
            </a:r>
            <a:r>
              <a:rPr lang="zh-CN" altLang="en-US" sz="2800" b="1">
                <a:solidFill>
                  <a:schemeClr val="bg1"/>
                </a:solidFill>
              </a:rPr>
              <a:t>。</a:t>
            </a:r>
            <a:endParaRPr lang="zh-CN" altLang="en-US" sz="2800" b="1">
              <a:solidFill>
                <a:schemeClr val="bg1"/>
              </a:solidFill>
            </a:endParaRPr>
          </a:p>
          <a:p>
            <a:r>
              <a:rPr lang="en-US" altLang="zh-CN" sz="2800" b="1">
                <a:solidFill>
                  <a:schemeClr val="bg1"/>
                </a:solidFill>
              </a:rPr>
              <a:t>  </a:t>
            </a:r>
            <a:r>
              <a:rPr lang="zh-CN" altLang="en-US" sz="2800" b="1">
                <a:solidFill>
                  <a:schemeClr val="bg1"/>
                </a:solidFill>
              </a:rPr>
              <a:t>模型在训练时的目标是预测</a:t>
            </a:r>
            <a:r>
              <a:rPr lang="en-US" altLang="zh-CN" sz="2800" b="1">
                <a:solidFill>
                  <a:schemeClr val="bg1"/>
                </a:solidFill>
              </a:rPr>
              <a:t>[MASK]</a:t>
            </a:r>
            <a:r>
              <a:rPr lang="zh-CN" altLang="en-US" sz="2800" b="1">
                <a:solidFill>
                  <a:schemeClr val="bg1"/>
                </a:solidFill>
              </a:rPr>
              <a:t>位置的单词是什么。这种掩码预测要求模型通过学习左右上下文的信息来恢复被遮蔽的词，从而捕捉句子中的语义和句法结构。</a:t>
            </a:r>
            <a:endParaRPr lang="zh-CN" altLang="en-US" sz="2800" b="1">
              <a:solidFill>
                <a:schemeClr val="bg1"/>
              </a:solidFill>
            </a:endParaRPr>
          </a:p>
        </p:txBody>
      </p:sp>
      <p:pic>
        <p:nvPicPr>
          <p:cNvPr id="7" name="图片 6"/>
          <p:cNvPicPr>
            <a:picLocks noChangeAspect="1"/>
          </p:cNvPicPr>
          <p:nvPr/>
        </p:nvPicPr>
        <p:blipFill>
          <a:blip r:embed="rId1"/>
          <a:stretch>
            <a:fillRect/>
          </a:stretch>
        </p:blipFill>
        <p:spPr>
          <a:xfrm>
            <a:off x="3581400" y="5143500"/>
            <a:ext cx="9462135" cy="48977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0" y="38100"/>
            <a:ext cx="18288000" cy="10287000"/>
          </a:xfrm>
          <a:prstGeom prst="rect">
            <a:avLst/>
          </a:prstGeom>
          <a:solidFill>
            <a:srgbClr val="191824"/>
          </a:solidFill>
        </p:spPr>
      </p:sp>
      <p:sp>
        <p:nvSpPr>
          <p:cNvPr id="3" name="文本框 2"/>
          <p:cNvSpPr txBox="1"/>
          <p:nvPr/>
        </p:nvSpPr>
        <p:spPr>
          <a:xfrm>
            <a:off x="457200" y="342900"/>
            <a:ext cx="14756765" cy="737235"/>
          </a:xfrm>
          <a:prstGeom prst="rect">
            <a:avLst/>
          </a:prstGeom>
          <a:noFill/>
        </p:spPr>
        <p:txBody>
          <a:bodyPr wrap="square" rtlCol="0">
            <a:spAutoFit/>
          </a:bodyPr>
          <a:p>
            <a:pPr algn="ctr">
              <a:lnSpc>
                <a:spcPts val="5040"/>
              </a:lnSpc>
              <a:buClrTx/>
              <a:buSzTx/>
              <a:buFontTx/>
            </a:pPr>
            <a:r>
              <a:rPr lang="zh-CN" altLang="en-US" sz="4200" b="1" dirty="0">
                <a:solidFill>
                  <a:srgbClr val="FFFFFF"/>
                </a:solidFill>
                <a:latin typeface="微软雅黑" panose="020B0503020204020204" charset="-122"/>
                <a:ea typeface="微软雅黑" panose="020B0503020204020204" charset="-122"/>
              </a:rPr>
              <a:t>预训练核心任务</a:t>
            </a:r>
            <a:r>
              <a:rPr lang="en-US" altLang="zh-CN" sz="4200" b="1" dirty="0">
                <a:solidFill>
                  <a:srgbClr val="FFFFFF"/>
                </a:solidFill>
                <a:latin typeface="微软雅黑" panose="020B0503020204020204" charset="-122"/>
                <a:ea typeface="微软雅黑" panose="020B0503020204020204" charset="-122"/>
              </a:rPr>
              <a:t>--Next Sentence Prediction (NSP)</a:t>
            </a:r>
            <a:endParaRPr lang="en-US" altLang="zh-CN" sz="4200" b="1" dirty="0">
              <a:solidFill>
                <a:srgbClr val="FFFFFF"/>
              </a:solidFill>
              <a:latin typeface="微软雅黑" panose="020B0503020204020204" charset="-122"/>
              <a:ea typeface="微软雅黑" panose="020B0503020204020204" charset="-122"/>
            </a:endParaRPr>
          </a:p>
        </p:txBody>
      </p:sp>
      <p:sp>
        <p:nvSpPr>
          <p:cNvPr id="2" name="文本框 1"/>
          <p:cNvSpPr txBox="1"/>
          <p:nvPr/>
        </p:nvSpPr>
        <p:spPr>
          <a:xfrm>
            <a:off x="762000" y="1943100"/>
            <a:ext cx="8647430" cy="2270125"/>
          </a:xfrm>
          <a:prstGeom prst="rect">
            <a:avLst/>
          </a:prstGeom>
          <a:noFill/>
        </p:spPr>
        <p:txBody>
          <a:bodyPr wrap="square" rtlCol="0">
            <a:noAutofit/>
          </a:bodyPr>
          <a:p>
            <a:r>
              <a:rPr lang="en-US" altLang="zh-CN">
                <a:solidFill>
                  <a:schemeClr val="bg1"/>
                </a:solidFill>
              </a:rPr>
              <a:t>    </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Next Sentence Prediction (NSP)</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是</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的另一个自监督任务，旨在让模型学习句子之间的关系。</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NSP</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任务要求模型判断两个句子是否是连续的句子，这种设计使</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在需要上下文理解的任务中表现更好，如问答、句子对分类等。</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  </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在训练时，</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BERT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会将两个句子输入模型，分别记为句子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A</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和句子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50%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的情况下，句子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是真正连续在句子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A</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之后的句子，这种情况下模型需要预测它们是连续的（</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IsNext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b="1">
                <a:solidFill>
                  <a:schemeClr val="bg1"/>
                </a:solidFill>
                <a:latin typeface="微软雅黑" panose="020B0503020204020204" charset="-122"/>
                <a:ea typeface="微软雅黑" panose="020B0503020204020204" charset="-122"/>
                <a:cs typeface="微软雅黑" panose="020B0503020204020204" charset="-122"/>
              </a:rPr>
              <a:t>另</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50%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的情况下，句子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是随机选取的一个句子，这种情况下模型需要预测它们不连续（即</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Label</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为</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“NotNext”</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9537065" y="1104900"/>
            <a:ext cx="8284845" cy="5396865"/>
          </a:xfrm>
          <a:prstGeom prst="rect">
            <a:avLst/>
          </a:prstGeom>
        </p:spPr>
      </p:pic>
      <p:sp>
        <p:nvSpPr>
          <p:cNvPr id="6" name="文本框 5"/>
          <p:cNvSpPr txBox="1"/>
          <p:nvPr/>
        </p:nvSpPr>
        <p:spPr>
          <a:xfrm>
            <a:off x="1371600" y="6972300"/>
            <a:ext cx="13947775" cy="2306955"/>
          </a:xfrm>
          <a:prstGeom prst="rect">
            <a:avLst/>
          </a:prstGeom>
          <a:noFill/>
        </p:spPr>
        <p:txBody>
          <a:bodyPr wrap="square" rtlCol="0">
            <a:spAutoFit/>
          </a:bodyPr>
          <a:p>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例如：</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正样本（</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IsNext</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A</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“I went to the store”</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“I bought some apples”</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负样本（</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NotNext</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A</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“I went to the store”</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“The sky is blue today”</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endParaRPr>
          </a:p>
          <a:p>
            <a:endPar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endParaRPr>
          </a:p>
          <a:p>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模型在预训练时的目标是通过句子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A</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和句子</a:t>
            </a:r>
            <a:r>
              <a:rPr lang="en-US" altLang="zh-CN" sz="2400" b="1">
                <a:solidFill>
                  <a:schemeClr val="bg1"/>
                </a:solidFill>
                <a:latin typeface="微软雅黑" panose="020B0503020204020204" charset="-122"/>
                <a:ea typeface="微软雅黑" panose="020B0503020204020204" charset="-122"/>
                <a:cs typeface="微软雅黑" panose="020B0503020204020204" charset="-122"/>
                <a:sym typeface="+mn-ea"/>
              </a:rPr>
              <a:t>B</a:t>
            </a:r>
            <a:r>
              <a:rPr lang="zh-CN" altLang="en-US" sz="2400" b="1">
                <a:solidFill>
                  <a:schemeClr val="bg1"/>
                </a:solidFill>
                <a:latin typeface="微软雅黑" panose="020B0503020204020204" charset="-122"/>
                <a:ea typeface="微软雅黑" panose="020B0503020204020204" charset="-122"/>
                <a:cs typeface="微软雅黑" panose="020B0503020204020204" charset="-122"/>
                <a:sym typeface="+mn-ea"/>
              </a:rPr>
              <a:t>的输入预测它们是否连续。</a:t>
            </a:r>
            <a:endParaRPr lang="zh-CN" altLang="en-US" sz="2400" b="1">
              <a:solidFill>
                <a:schemeClr val="bg1"/>
              </a:solidFill>
              <a:latin typeface="微软雅黑" panose="020B0503020204020204" charset="-122"/>
              <a:ea typeface="微软雅黑" panose="020B0503020204020204" charset="-122"/>
              <a:cs typeface="微软雅黑" panose="020B0503020204020204" charset="-122"/>
            </a:endParaRPr>
          </a:p>
          <a:p>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3" name="文本框 2"/>
          <p:cNvSpPr txBox="1"/>
          <p:nvPr/>
        </p:nvSpPr>
        <p:spPr>
          <a:xfrm>
            <a:off x="2593340" y="1336040"/>
            <a:ext cx="6096000" cy="368300"/>
          </a:xfrm>
          <a:prstGeom prst="rect">
            <a:avLst/>
          </a:prstGeom>
          <a:noFill/>
        </p:spPr>
        <p:txBody>
          <a:bodyPr wrap="square" rtlCol="0">
            <a:spAutoFit/>
          </a:bodyPr>
          <a:p>
            <a:endParaRPr lang="zh-CN" altLang="en-US"/>
          </a:p>
        </p:txBody>
      </p:sp>
      <p:sp>
        <p:nvSpPr>
          <p:cNvPr id="4" name="文本框 3"/>
          <p:cNvSpPr txBox="1"/>
          <p:nvPr/>
        </p:nvSpPr>
        <p:spPr>
          <a:xfrm>
            <a:off x="1981200" y="481330"/>
            <a:ext cx="6780530" cy="768350"/>
          </a:xfrm>
          <a:prstGeom prst="rect">
            <a:avLst/>
          </a:prstGeom>
          <a:noFill/>
        </p:spPr>
        <p:txBody>
          <a:bodyPr wrap="square" rtlCol="0">
            <a:spAutoFit/>
          </a:bodyPr>
          <a:p>
            <a:r>
              <a:rPr lang="en-US" altLang="zh-CN" sz="4400" b="1">
                <a:solidFill>
                  <a:schemeClr val="bg1"/>
                </a:solidFill>
                <a:latin typeface="微软雅黑" panose="020B0503020204020204" charset="-122"/>
                <a:ea typeface="微软雅黑" panose="020B0503020204020204" charset="-122"/>
              </a:rPr>
              <a:t>Bert</a:t>
            </a:r>
            <a:r>
              <a:rPr lang="zh-CN" altLang="en-US" sz="4400" b="1">
                <a:solidFill>
                  <a:schemeClr val="bg1"/>
                </a:solidFill>
                <a:latin typeface="微软雅黑" panose="020B0503020204020204" charset="-122"/>
                <a:ea typeface="微软雅黑" panose="020B0503020204020204" charset="-122"/>
              </a:rPr>
              <a:t>的输入表示</a:t>
            </a:r>
            <a:endParaRPr lang="zh-CN" altLang="en-US" sz="4400" b="1">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685800" y="1943100"/>
            <a:ext cx="5073650" cy="3816985"/>
          </a:xfrm>
          <a:prstGeom prst="rect">
            <a:avLst/>
          </a:prstGeom>
        </p:spPr>
      </p:pic>
      <p:sp>
        <p:nvSpPr>
          <p:cNvPr id="9" name="文本框 8"/>
          <p:cNvSpPr txBox="1"/>
          <p:nvPr/>
        </p:nvSpPr>
        <p:spPr>
          <a:xfrm>
            <a:off x="6916420" y="266700"/>
            <a:ext cx="11371580" cy="3538220"/>
          </a:xfrm>
          <a:prstGeom prst="rect">
            <a:avLst/>
          </a:prstGeom>
          <a:noFill/>
        </p:spPr>
        <p:txBody>
          <a:bodyPr wrap="square" rtlCol="0">
            <a:spAutoFit/>
          </a:bodyPr>
          <a:p>
            <a:r>
              <a:rPr lang="en-US" altLang="zh-CN" sz="2800">
                <a:solidFill>
                  <a:schemeClr val="bg1"/>
                </a:solidFill>
                <a:latin typeface="微软雅黑" panose="020B0503020204020204" charset="-122"/>
                <a:ea typeface="微软雅黑" panose="020B0503020204020204" charset="-122"/>
              </a:rPr>
              <a:t>BERT</a:t>
            </a:r>
            <a:r>
              <a:rPr lang="zh-CN" altLang="en-US" sz="2800">
                <a:solidFill>
                  <a:schemeClr val="bg1"/>
                </a:solidFill>
                <a:latin typeface="微软雅黑" panose="020B0503020204020204" charset="-122"/>
                <a:ea typeface="微软雅黑" panose="020B0503020204020204" charset="-122"/>
              </a:rPr>
              <a:t>的输入表示包括三个嵌入向量（</a:t>
            </a:r>
            <a:r>
              <a:rPr lang="en-US" altLang="zh-CN" sz="2800">
                <a:solidFill>
                  <a:schemeClr val="bg1"/>
                </a:solidFill>
                <a:latin typeface="微软雅黑" panose="020B0503020204020204" charset="-122"/>
                <a:ea typeface="微软雅黑" panose="020B0503020204020204" charset="-122"/>
              </a:rPr>
              <a:t>embedding</a:t>
            </a:r>
            <a:r>
              <a:rPr lang="zh-CN" altLang="en-US" sz="2800">
                <a:solidFill>
                  <a:schemeClr val="bg1"/>
                </a:solidFill>
                <a:latin typeface="微软雅黑" panose="020B0503020204020204" charset="-122"/>
                <a:ea typeface="微软雅黑" panose="020B0503020204020204" charset="-122"/>
              </a:rPr>
              <a:t>）：</a:t>
            </a:r>
            <a:endParaRPr lang="zh-CN" altLang="en-US" sz="2800">
              <a:solidFill>
                <a:schemeClr val="bg1"/>
              </a:solidFill>
              <a:latin typeface="微软雅黑" panose="020B0503020204020204" charset="-122"/>
              <a:ea typeface="微软雅黑" panose="020B0503020204020204" charset="-122"/>
            </a:endParaRPr>
          </a:p>
          <a:p>
            <a:endParaRPr lang="en-US" altLang="zh-CN" sz="2800">
              <a:solidFill>
                <a:schemeClr val="bg1"/>
              </a:solidFill>
              <a:latin typeface="微软雅黑" panose="020B0503020204020204" charset="-122"/>
              <a:ea typeface="微软雅黑" panose="020B0503020204020204" charset="-122"/>
            </a:endParaRPr>
          </a:p>
          <a:p>
            <a:r>
              <a:rPr lang="en-US" altLang="zh-CN" sz="2800">
                <a:solidFill>
                  <a:schemeClr val="bg1"/>
                </a:solidFill>
                <a:latin typeface="微软雅黑" panose="020B0503020204020204" charset="-122"/>
                <a:ea typeface="微软雅黑" panose="020B0503020204020204" charset="-122"/>
              </a:rPr>
              <a:t>  1</a:t>
            </a:r>
            <a:r>
              <a:rPr lang="zh-CN" altLang="en-US" sz="2800">
                <a:solidFill>
                  <a:schemeClr val="bg1"/>
                </a:solidFill>
                <a:latin typeface="微软雅黑" panose="020B0503020204020204" charset="-122"/>
                <a:ea typeface="微软雅黑" panose="020B0503020204020204" charset="-122"/>
              </a:rPr>
              <a:t>、</a:t>
            </a:r>
            <a:r>
              <a:rPr lang="en-US" altLang="zh-CN" sz="2800">
                <a:solidFill>
                  <a:schemeClr val="bg1"/>
                </a:solidFill>
                <a:latin typeface="微软雅黑" panose="020B0503020204020204" charset="-122"/>
                <a:ea typeface="微软雅黑" panose="020B0503020204020204" charset="-122"/>
              </a:rPr>
              <a:t>Token Embedding</a:t>
            </a:r>
            <a:r>
              <a:rPr lang="zh-CN" altLang="en-US" sz="2800">
                <a:solidFill>
                  <a:schemeClr val="bg1"/>
                </a:solidFill>
                <a:latin typeface="微软雅黑" panose="020B0503020204020204" charset="-122"/>
                <a:ea typeface="微软雅黑" panose="020B0503020204020204" charset="-122"/>
              </a:rPr>
              <a:t>：表示词语的向量，</a:t>
            </a:r>
            <a:r>
              <a:rPr lang="en-US" altLang="zh-CN" sz="2800">
                <a:solidFill>
                  <a:schemeClr val="bg1"/>
                </a:solidFill>
                <a:latin typeface="微软雅黑" panose="020B0503020204020204" charset="-122"/>
                <a:ea typeface="微软雅黑" panose="020B0503020204020204" charset="-122"/>
              </a:rPr>
              <a:t>BERT</a:t>
            </a:r>
            <a:r>
              <a:rPr lang="zh-CN" altLang="en-US" sz="2800">
                <a:solidFill>
                  <a:schemeClr val="bg1"/>
                </a:solidFill>
                <a:latin typeface="微软雅黑" panose="020B0503020204020204" charset="-122"/>
                <a:ea typeface="微软雅黑" panose="020B0503020204020204" charset="-122"/>
              </a:rPr>
              <a:t>使用</a:t>
            </a:r>
            <a:r>
              <a:rPr lang="en-US" altLang="zh-CN" sz="2800">
                <a:solidFill>
                  <a:schemeClr val="bg1"/>
                </a:solidFill>
                <a:latin typeface="微软雅黑" panose="020B0503020204020204" charset="-122"/>
                <a:ea typeface="微软雅黑" panose="020B0503020204020204" charset="-122"/>
              </a:rPr>
              <a:t>WordPiece</a:t>
            </a:r>
            <a:r>
              <a:rPr lang="zh-CN" altLang="en-US" sz="2800">
                <a:solidFill>
                  <a:schemeClr val="bg1"/>
                </a:solidFill>
                <a:latin typeface="微软雅黑" panose="020B0503020204020204" charset="-122"/>
                <a:ea typeface="微软雅黑" panose="020B0503020204020204" charset="-122"/>
              </a:rPr>
              <a:t>分词，能处理罕见词汇。</a:t>
            </a:r>
            <a:endParaRPr lang="zh-CN" altLang="en-US" sz="2800">
              <a:solidFill>
                <a:schemeClr val="bg1"/>
              </a:solidFill>
              <a:latin typeface="微软雅黑" panose="020B0503020204020204" charset="-122"/>
              <a:ea typeface="微软雅黑" panose="020B0503020204020204" charset="-122"/>
            </a:endParaRPr>
          </a:p>
          <a:p>
            <a:r>
              <a:rPr lang="en-US" altLang="zh-CN" sz="2800">
                <a:solidFill>
                  <a:schemeClr val="bg1"/>
                </a:solidFill>
                <a:latin typeface="微软雅黑" panose="020B0503020204020204" charset="-122"/>
                <a:ea typeface="微软雅黑" panose="020B0503020204020204" charset="-122"/>
              </a:rPr>
              <a:t>  2</a:t>
            </a:r>
            <a:r>
              <a:rPr lang="zh-CN" altLang="en-US" sz="2800">
                <a:solidFill>
                  <a:schemeClr val="bg1"/>
                </a:solidFill>
                <a:latin typeface="微软雅黑" panose="020B0503020204020204" charset="-122"/>
                <a:ea typeface="微软雅黑" panose="020B0503020204020204" charset="-122"/>
              </a:rPr>
              <a:t>、</a:t>
            </a:r>
            <a:r>
              <a:rPr lang="en-US" altLang="zh-CN" sz="2800">
                <a:solidFill>
                  <a:schemeClr val="bg1"/>
                </a:solidFill>
                <a:latin typeface="微软雅黑" panose="020B0503020204020204" charset="-122"/>
                <a:ea typeface="微软雅黑" panose="020B0503020204020204" charset="-122"/>
              </a:rPr>
              <a:t>Segment Embedding</a:t>
            </a:r>
            <a:r>
              <a:rPr lang="zh-CN" altLang="en-US" sz="2800">
                <a:solidFill>
                  <a:schemeClr val="bg1"/>
                </a:solidFill>
                <a:latin typeface="微软雅黑" panose="020B0503020204020204" charset="-122"/>
                <a:ea typeface="微软雅黑" panose="020B0503020204020204" charset="-122"/>
              </a:rPr>
              <a:t>：用于区分第一句和第二句，</a:t>
            </a:r>
            <a:r>
              <a:rPr lang="en-US" altLang="zh-CN" sz="2800">
                <a:solidFill>
                  <a:schemeClr val="bg1"/>
                </a:solidFill>
                <a:latin typeface="微软雅黑" panose="020B0503020204020204" charset="-122"/>
                <a:ea typeface="微软雅黑" panose="020B0503020204020204" charset="-122"/>
              </a:rPr>
              <a:t>NSP</a:t>
            </a:r>
            <a:r>
              <a:rPr lang="zh-CN" altLang="en-US" sz="2800">
                <a:solidFill>
                  <a:schemeClr val="bg1"/>
                </a:solidFill>
                <a:latin typeface="微软雅黑" panose="020B0503020204020204" charset="-122"/>
                <a:ea typeface="微软雅黑" panose="020B0503020204020204" charset="-122"/>
              </a:rPr>
              <a:t>任务中需要区分不同的句子。</a:t>
            </a:r>
            <a:endParaRPr lang="zh-CN" altLang="en-US" sz="2800">
              <a:solidFill>
                <a:schemeClr val="bg1"/>
              </a:solidFill>
              <a:latin typeface="微软雅黑" panose="020B0503020204020204" charset="-122"/>
              <a:ea typeface="微软雅黑" panose="020B0503020204020204" charset="-122"/>
            </a:endParaRPr>
          </a:p>
          <a:p>
            <a:r>
              <a:rPr lang="en-US" altLang="zh-CN" sz="2800">
                <a:solidFill>
                  <a:schemeClr val="bg1"/>
                </a:solidFill>
                <a:latin typeface="微软雅黑" panose="020B0503020204020204" charset="-122"/>
                <a:ea typeface="微软雅黑" panose="020B0503020204020204" charset="-122"/>
              </a:rPr>
              <a:t>  3</a:t>
            </a:r>
            <a:r>
              <a:rPr lang="zh-CN" altLang="en-US" sz="2800">
                <a:solidFill>
                  <a:schemeClr val="bg1"/>
                </a:solidFill>
                <a:latin typeface="微软雅黑" panose="020B0503020204020204" charset="-122"/>
                <a:ea typeface="微软雅黑" panose="020B0503020204020204" charset="-122"/>
              </a:rPr>
              <a:t>、</a:t>
            </a:r>
            <a:r>
              <a:rPr lang="en-US" altLang="zh-CN" sz="2800">
                <a:solidFill>
                  <a:schemeClr val="bg1"/>
                </a:solidFill>
                <a:latin typeface="微软雅黑" panose="020B0503020204020204" charset="-122"/>
                <a:ea typeface="微软雅黑" panose="020B0503020204020204" charset="-122"/>
              </a:rPr>
              <a:t>Position Embedding</a:t>
            </a:r>
            <a:r>
              <a:rPr lang="zh-CN" altLang="en-US" sz="2800">
                <a:solidFill>
                  <a:schemeClr val="bg1"/>
                </a:solidFill>
                <a:latin typeface="微软雅黑" panose="020B0503020204020204" charset="-122"/>
                <a:ea typeface="微软雅黑" panose="020B0503020204020204" charset="-122"/>
              </a:rPr>
              <a:t>：表示词的位置，提供位置信息。</a:t>
            </a:r>
            <a:endParaRPr lang="zh-CN" altLang="en-US" sz="2800">
              <a:solidFill>
                <a:schemeClr val="bg1"/>
              </a:solidFill>
              <a:latin typeface="微软雅黑" panose="020B0503020204020204" charset="-122"/>
              <a:ea typeface="微软雅黑" panose="020B0503020204020204" charset="-122"/>
            </a:endParaRPr>
          </a:p>
          <a:p>
            <a:r>
              <a:rPr lang="en-US" altLang="zh-CN" sz="2800">
                <a:solidFill>
                  <a:schemeClr val="bg1"/>
                </a:solidFill>
                <a:latin typeface="微软雅黑" panose="020B0503020204020204" charset="-122"/>
                <a:ea typeface="微软雅黑" panose="020B0503020204020204" charset="-122"/>
              </a:rPr>
              <a:t>BERT</a:t>
            </a:r>
            <a:r>
              <a:rPr lang="zh-CN" altLang="en-US" sz="2800">
                <a:solidFill>
                  <a:schemeClr val="bg1"/>
                </a:solidFill>
                <a:latin typeface="微软雅黑" panose="020B0503020204020204" charset="-122"/>
                <a:ea typeface="微软雅黑" panose="020B0503020204020204" charset="-122"/>
              </a:rPr>
              <a:t>会将这三种嵌入向量相加，得到输入的整体表示。</a:t>
            </a:r>
            <a:endParaRPr lang="zh-CN" altLang="en-US" sz="2800">
              <a:solidFill>
                <a:schemeClr val="bg1"/>
              </a:solidFill>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2"/>
          <a:stretch>
            <a:fillRect/>
          </a:stretch>
        </p:blipFill>
        <p:spPr>
          <a:xfrm>
            <a:off x="7086600" y="4229100"/>
            <a:ext cx="9322435" cy="58864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0" y="38100"/>
            <a:ext cx="18288000" cy="10287000"/>
          </a:xfrm>
          <a:prstGeom prst="rect">
            <a:avLst/>
          </a:prstGeom>
          <a:solidFill>
            <a:srgbClr val="191824"/>
          </a:solidFill>
        </p:spPr>
      </p:sp>
      <p:pic>
        <p:nvPicPr>
          <p:cNvPr id="6" name="图片 5"/>
          <p:cNvPicPr>
            <a:picLocks noChangeAspect="1"/>
          </p:cNvPicPr>
          <p:nvPr/>
        </p:nvPicPr>
        <p:blipFill>
          <a:blip r:embed="rId1"/>
          <a:stretch>
            <a:fillRect/>
          </a:stretch>
        </p:blipFill>
        <p:spPr>
          <a:xfrm>
            <a:off x="1752600" y="4991100"/>
            <a:ext cx="14735810" cy="4725035"/>
          </a:xfrm>
          <a:prstGeom prst="rect">
            <a:avLst/>
          </a:prstGeom>
        </p:spPr>
      </p:pic>
      <p:sp>
        <p:nvSpPr>
          <p:cNvPr id="8" name="文本框 7"/>
          <p:cNvSpPr txBox="1"/>
          <p:nvPr/>
        </p:nvSpPr>
        <p:spPr>
          <a:xfrm>
            <a:off x="2743200" y="1638300"/>
            <a:ext cx="11942445" cy="4761230"/>
          </a:xfrm>
          <a:prstGeom prst="rect">
            <a:avLst/>
          </a:prstGeom>
          <a:noFill/>
        </p:spPr>
        <p:txBody>
          <a:bodyPr wrap="square" rtlCol="0">
            <a:noAutofit/>
          </a:bodyPr>
          <a:p>
            <a:r>
              <a:rPr lang="en-US" altLang="zh-CN" sz="3200" b="1">
                <a:solidFill>
                  <a:schemeClr val="accent6"/>
                </a:solidFill>
              </a:rPr>
              <a:t>Token Embedding</a:t>
            </a:r>
            <a:r>
              <a:rPr lang="zh-CN" altLang="en-US" sz="3200" b="1">
                <a:solidFill>
                  <a:schemeClr val="accent6"/>
                </a:solidFill>
              </a:rPr>
              <a:t>用于表示文本中每个词的基本含义。</a:t>
            </a:r>
            <a:r>
              <a:rPr lang="en-US" altLang="zh-CN" sz="3200" b="1">
                <a:solidFill>
                  <a:schemeClr val="accent6"/>
                </a:solidFill>
              </a:rPr>
              <a:t>BERT</a:t>
            </a:r>
            <a:r>
              <a:rPr lang="zh-CN" altLang="en-US" sz="3200" b="1">
                <a:solidFill>
                  <a:schemeClr val="accent6"/>
                </a:solidFill>
              </a:rPr>
              <a:t>使用词嵌入表（类似于</a:t>
            </a:r>
            <a:r>
              <a:rPr lang="en-US" altLang="zh-CN" sz="3200" b="1">
                <a:solidFill>
                  <a:schemeClr val="accent6"/>
                </a:solidFill>
              </a:rPr>
              <a:t>Word2Vec</a:t>
            </a:r>
            <a:r>
              <a:rPr lang="zh-CN" altLang="en-US" sz="3200" b="1">
                <a:solidFill>
                  <a:schemeClr val="accent6"/>
                </a:solidFill>
              </a:rPr>
              <a:t>、</a:t>
            </a:r>
            <a:r>
              <a:rPr lang="en-US" altLang="zh-CN" sz="3200" b="1">
                <a:solidFill>
                  <a:schemeClr val="accent6"/>
                </a:solidFill>
              </a:rPr>
              <a:t>GloVe</a:t>
            </a:r>
            <a:r>
              <a:rPr lang="zh-CN" altLang="en-US" sz="3200" b="1">
                <a:solidFill>
                  <a:schemeClr val="accent6"/>
                </a:solidFill>
              </a:rPr>
              <a:t>等模型的词嵌入）为每个单词生成固定的向量表示。每个</a:t>
            </a:r>
            <a:r>
              <a:rPr lang="en-US" altLang="zh-CN" sz="3200" b="1">
                <a:solidFill>
                  <a:schemeClr val="accent6"/>
                </a:solidFill>
              </a:rPr>
              <a:t>token</a:t>
            </a:r>
            <a:r>
              <a:rPr lang="zh-CN" altLang="en-US" sz="3200" b="1">
                <a:solidFill>
                  <a:schemeClr val="accent6"/>
                </a:solidFill>
              </a:rPr>
              <a:t>（标记）都会被转换为一个向量。</a:t>
            </a:r>
            <a:endParaRPr lang="zh-CN" altLang="en-US" sz="3200" b="1">
              <a:solidFill>
                <a:schemeClr val="accent6"/>
              </a:solidFill>
            </a:endParaRPr>
          </a:p>
          <a:p>
            <a:r>
              <a:rPr lang="en-US" altLang="zh-CN" sz="3200" b="1">
                <a:solidFill>
                  <a:schemeClr val="accent6"/>
                </a:solidFill>
              </a:rPr>
              <a:t>Token Embedding</a:t>
            </a:r>
            <a:r>
              <a:rPr lang="zh-CN" altLang="en-US" sz="3200" b="1">
                <a:solidFill>
                  <a:schemeClr val="accent6"/>
                </a:solidFill>
              </a:rPr>
              <a:t>帮助模型捕捉每个标记的词义。即使两个句子结构类似，模型也能根据不同的标记捕捉到不同的含义。</a:t>
            </a:r>
            <a:endParaRPr lang="zh-CN" altLang="en-US" sz="3200" b="1">
              <a:solidFill>
                <a:schemeClr val="accent6"/>
              </a:solidFill>
            </a:endParaRPr>
          </a:p>
        </p:txBody>
      </p:sp>
      <p:sp>
        <p:nvSpPr>
          <p:cNvPr id="12" name="文本框 11"/>
          <p:cNvSpPr txBox="1"/>
          <p:nvPr/>
        </p:nvSpPr>
        <p:spPr>
          <a:xfrm>
            <a:off x="1447800" y="342900"/>
            <a:ext cx="14756765" cy="737235"/>
          </a:xfrm>
          <a:prstGeom prst="rect">
            <a:avLst/>
          </a:prstGeom>
          <a:noFill/>
        </p:spPr>
        <p:txBody>
          <a:bodyPr wrap="square" rtlCol="0">
            <a:spAutoFit/>
          </a:bodyPr>
          <a:p>
            <a:pPr algn="ctr">
              <a:lnSpc>
                <a:spcPts val="5040"/>
              </a:lnSpc>
              <a:buClrTx/>
              <a:buSzTx/>
              <a:buFontTx/>
            </a:pPr>
            <a:r>
              <a:rPr lang="en-US" altLang="zh-CN" sz="4200" b="1">
                <a:solidFill>
                  <a:schemeClr val="bg1"/>
                </a:solidFill>
                <a:sym typeface="+mn-ea"/>
              </a:rPr>
              <a:t>1. Token Embedding</a:t>
            </a:r>
            <a:r>
              <a:rPr lang="zh-CN" altLang="en-US" sz="4200" b="1">
                <a:solidFill>
                  <a:schemeClr val="bg1"/>
                </a:solidFill>
                <a:sym typeface="+mn-ea"/>
              </a:rPr>
              <a:t>（标记嵌入）</a:t>
            </a:r>
            <a:endParaRPr lang="zh-CN" altLang="en-US" sz="4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0" y="38100"/>
            <a:ext cx="18288000" cy="10287000"/>
          </a:xfrm>
          <a:prstGeom prst="rect">
            <a:avLst/>
          </a:prstGeom>
          <a:solidFill>
            <a:srgbClr val="191824"/>
          </a:solidFill>
        </p:spPr>
      </p:sp>
      <p:pic>
        <p:nvPicPr>
          <p:cNvPr id="6" name="图片 5"/>
          <p:cNvPicPr>
            <a:picLocks noChangeAspect="1"/>
          </p:cNvPicPr>
          <p:nvPr/>
        </p:nvPicPr>
        <p:blipFill>
          <a:blip r:embed="rId1"/>
          <a:stretch>
            <a:fillRect/>
          </a:stretch>
        </p:blipFill>
        <p:spPr>
          <a:xfrm>
            <a:off x="2362200" y="5219700"/>
            <a:ext cx="15020290" cy="4816475"/>
          </a:xfrm>
          <a:prstGeom prst="rect">
            <a:avLst/>
          </a:prstGeom>
        </p:spPr>
      </p:pic>
      <p:sp>
        <p:nvSpPr>
          <p:cNvPr id="8" name="文本框 7"/>
          <p:cNvSpPr txBox="1"/>
          <p:nvPr/>
        </p:nvSpPr>
        <p:spPr>
          <a:xfrm>
            <a:off x="2590800" y="1333500"/>
            <a:ext cx="14361795" cy="4761230"/>
          </a:xfrm>
          <a:prstGeom prst="rect">
            <a:avLst/>
          </a:prstGeom>
          <a:noFill/>
        </p:spPr>
        <p:txBody>
          <a:bodyPr wrap="square" rtlCol="0">
            <a:noAutofit/>
          </a:bodyPr>
          <a:p>
            <a:r>
              <a:rPr lang="en-US" altLang="zh-CN" sz="2800" b="1">
                <a:solidFill>
                  <a:schemeClr val="accent6"/>
                </a:solidFill>
                <a:sym typeface="+mn-ea"/>
              </a:rPr>
              <a:t>BERT</a:t>
            </a:r>
            <a:r>
              <a:rPr lang="zh-CN" altLang="en-US" sz="2800" b="1">
                <a:solidFill>
                  <a:schemeClr val="accent6"/>
                </a:solidFill>
                <a:sym typeface="+mn-ea"/>
              </a:rPr>
              <a:t>的输入可以包含一个句子或两个句子。对于单句输入，所有</a:t>
            </a:r>
            <a:r>
              <a:rPr lang="en-US" altLang="zh-CN" sz="2800" b="1">
                <a:solidFill>
                  <a:schemeClr val="accent6"/>
                </a:solidFill>
                <a:sym typeface="+mn-ea"/>
              </a:rPr>
              <a:t>token</a:t>
            </a:r>
            <a:r>
              <a:rPr lang="zh-CN" altLang="en-US" sz="2800" b="1">
                <a:solidFill>
                  <a:schemeClr val="accent6"/>
                </a:solidFill>
                <a:sym typeface="+mn-ea"/>
              </a:rPr>
              <a:t>的</a:t>
            </a:r>
            <a:r>
              <a:rPr lang="en-US" altLang="zh-CN" sz="2800" b="1">
                <a:solidFill>
                  <a:schemeClr val="accent6"/>
                </a:solidFill>
                <a:sym typeface="+mn-ea"/>
              </a:rPr>
              <a:t>Segment Embedding</a:t>
            </a:r>
            <a:r>
              <a:rPr lang="zh-CN" altLang="en-US" sz="2800" b="1">
                <a:solidFill>
                  <a:schemeClr val="accent6"/>
                </a:solidFill>
                <a:sym typeface="+mn-ea"/>
              </a:rPr>
              <a:t>都相同；对于双句输入，则通过不同的</a:t>
            </a:r>
            <a:r>
              <a:rPr lang="en-US" altLang="zh-CN" sz="2800" b="1">
                <a:solidFill>
                  <a:schemeClr val="accent6"/>
                </a:solidFill>
                <a:sym typeface="+mn-ea"/>
              </a:rPr>
              <a:t>Segment Embedding</a:t>
            </a:r>
            <a:r>
              <a:rPr lang="zh-CN" altLang="en-US" sz="2800" b="1">
                <a:solidFill>
                  <a:schemeClr val="accent6"/>
                </a:solidFill>
                <a:sym typeface="+mn-ea"/>
              </a:rPr>
              <a:t>来区分句子。</a:t>
            </a:r>
            <a:endParaRPr lang="zh-CN" altLang="en-US" sz="2800" b="1">
              <a:solidFill>
                <a:schemeClr val="accent6"/>
              </a:solidFill>
            </a:endParaRPr>
          </a:p>
          <a:p>
            <a:r>
              <a:rPr lang="en-US" altLang="zh-CN" sz="2800" b="1">
                <a:solidFill>
                  <a:schemeClr val="accent6"/>
                </a:solidFill>
                <a:sym typeface="+mn-ea"/>
              </a:rPr>
              <a:t>BERT</a:t>
            </a:r>
            <a:r>
              <a:rPr lang="zh-CN" altLang="en-US" sz="2800" b="1">
                <a:solidFill>
                  <a:schemeClr val="accent6"/>
                </a:solidFill>
                <a:sym typeface="+mn-ea"/>
              </a:rPr>
              <a:t>用两个特定的嵌入表示句子</a:t>
            </a:r>
            <a:r>
              <a:rPr lang="en-US" altLang="zh-CN" sz="2800" b="1">
                <a:solidFill>
                  <a:schemeClr val="accent6"/>
                </a:solidFill>
                <a:sym typeface="+mn-ea"/>
              </a:rPr>
              <a:t>A</a:t>
            </a:r>
            <a:r>
              <a:rPr lang="zh-CN" altLang="en-US" sz="2800" b="1">
                <a:solidFill>
                  <a:schemeClr val="accent6"/>
                </a:solidFill>
                <a:sym typeface="+mn-ea"/>
              </a:rPr>
              <a:t>和句子</a:t>
            </a:r>
            <a:r>
              <a:rPr lang="en-US" altLang="zh-CN" sz="2800" b="1">
                <a:solidFill>
                  <a:schemeClr val="accent6"/>
                </a:solidFill>
                <a:sym typeface="+mn-ea"/>
              </a:rPr>
              <a:t>B</a:t>
            </a:r>
            <a:r>
              <a:rPr lang="zh-CN" altLang="en-US" sz="2800" b="1">
                <a:solidFill>
                  <a:schemeClr val="accent6"/>
                </a:solidFill>
                <a:sym typeface="+mn-ea"/>
              </a:rPr>
              <a:t>（即</a:t>
            </a:r>
            <a:r>
              <a:rPr lang="en-US" altLang="zh-CN" sz="2800" b="1">
                <a:solidFill>
                  <a:schemeClr val="accent6"/>
                </a:solidFill>
                <a:sym typeface="+mn-ea"/>
              </a:rPr>
              <a:t>Segment A</a:t>
            </a:r>
            <a:r>
              <a:rPr lang="zh-CN" altLang="en-US" sz="2800" b="1">
                <a:solidFill>
                  <a:schemeClr val="accent6"/>
                </a:solidFill>
                <a:sym typeface="+mn-ea"/>
              </a:rPr>
              <a:t>和</a:t>
            </a:r>
            <a:r>
              <a:rPr lang="en-US" altLang="zh-CN" sz="2800" b="1">
                <a:solidFill>
                  <a:schemeClr val="accent6"/>
                </a:solidFill>
                <a:sym typeface="+mn-ea"/>
              </a:rPr>
              <a:t>Segment B</a:t>
            </a:r>
            <a:r>
              <a:rPr lang="zh-CN" altLang="en-US" sz="2800" b="1">
                <a:solidFill>
                  <a:schemeClr val="accent6"/>
                </a:solidFill>
                <a:sym typeface="+mn-ea"/>
              </a:rPr>
              <a:t>）。</a:t>
            </a:r>
            <a:endParaRPr lang="zh-CN" altLang="en-US" sz="2800" b="1">
              <a:solidFill>
                <a:schemeClr val="accent6"/>
              </a:solidFill>
            </a:endParaRPr>
          </a:p>
          <a:p>
            <a:r>
              <a:rPr lang="zh-CN" altLang="en-US" sz="2800" b="1">
                <a:solidFill>
                  <a:schemeClr val="accent6"/>
                </a:solidFill>
                <a:sym typeface="+mn-ea"/>
              </a:rPr>
              <a:t>句子</a:t>
            </a:r>
            <a:r>
              <a:rPr lang="en-US" altLang="zh-CN" sz="2800" b="1">
                <a:solidFill>
                  <a:schemeClr val="accent6"/>
                </a:solidFill>
                <a:sym typeface="+mn-ea"/>
              </a:rPr>
              <a:t>A</a:t>
            </a:r>
            <a:r>
              <a:rPr lang="zh-CN" altLang="en-US" sz="2800" b="1">
                <a:solidFill>
                  <a:schemeClr val="accent6"/>
                </a:solidFill>
                <a:sym typeface="+mn-ea"/>
              </a:rPr>
              <a:t>中的所有</a:t>
            </a:r>
            <a:r>
              <a:rPr lang="en-US" altLang="zh-CN" sz="2800" b="1">
                <a:solidFill>
                  <a:schemeClr val="accent6"/>
                </a:solidFill>
                <a:sym typeface="+mn-ea"/>
              </a:rPr>
              <a:t>token</a:t>
            </a:r>
            <a:r>
              <a:rPr lang="zh-CN" altLang="en-US" sz="2800" b="1">
                <a:solidFill>
                  <a:schemeClr val="accent6"/>
                </a:solidFill>
                <a:sym typeface="+mn-ea"/>
              </a:rPr>
              <a:t>都被标记为</a:t>
            </a:r>
            <a:r>
              <a:rPr lang="en-US" altLang="zh-CN" sz="2800" b="1">
                <a:solidFill>
                  <a:schemeClr val="accent6"/>
                </a:solidFill>
                <a:sym typeface="+mn-ea"/>
              </a:rPr>
              <a:t>Segment A</a:t>
            </a:r>
            <a:r>
              <a:rPr lang="zh-CN" altLang="en-US" sz="2800" b="1">
                <a:solidFill>
                  <a:schemeClr val="accent6"/>
                </a:solidFill>
                <a:sym typeface="+mn-ea"/>
              </a:rPr>
              <a:t>嵌入（通常为</a:t>
            </a:r>
            <a:r>
              <a:rPr lang="en-US" altLang="zh-CN" sz="2800" b="1">
                <a:solidFill>
                  <a:schemeClr val="accent6"/>
                </a:solidFill>
                <a:sym typeface="+mn-ea"/>
              </a:rPr>
              <a:t>0</a:t>
            </a:r>
            <a:r>
              <a:rPr lang="zh-CN" altLang="en-US" sz="2800" b="1">
                <a:solidFill>
                  <a:schemeClr val="accent6"/>
                </a:solidFill>
                <a:sym typeface="+mn-ea"/>
              </a:rPr>
              <a:t>向量）。</a:t>
            </a:r>
            <a:endParaRPr lang="zh-CN" altLang="en-US" sz="2800" b="1">
              <a:solidFill>
                <a:schemeClr val="accent6"/>
              </a:solidFill>
            </a:endParaRPr>
          </a:p>
          <a:p>
            <a:r>
              <a:rPr lang="zh-CN" altLang="en-US" sz="2800" b="1">
                <a:solidFill>
                  <a:schemeClr val="accent6"/>
                </a:solidFill>
                <a:sym typeface="+mn-ea"/>
              </a:rPr>
              <a:t>句子</a:t>
            </a:r>
            <a:r>
              <a:rPr lang="en-US" altLang="zh-CN" sz="2800" b="1">
                <a:solidFill>
                  <a:schemeClr val="accent6"/>
                </a:solidFill>
                <a:sym typeface="+mn-ea"/>
              </a:rPr>
              <a:t>B</a:t>
            </a:r>
            <a:r>
              <a:rPr lang="zh-CN" altLang="en-US" sz="2800" b="1">
                <a:solidFill>
                  <a:schemeClr val="accent6"/>
                </a:solidFill>
                <a:sym typeface="+mn-ea"/>
              </a:rPr>
              <a:t>中的所有</a:t>
            </a:r>
            <a:r>
              <a:rPr lang="en-US" altLang="zh-CN" sz="2800" b="1">
                <a:solidFill>
                  <a:schemeClr val="accent6"/>
                </a:solidFill>
                <a:sym typeface="+mn-ea"/>
              </a:rPr>
              <a:t>token</a:t>
            </a:r>
            <a:r>
              <a:rPr lang="zh-CN" altLang="en-US" sz="2800" b="1">
                <a:solidFill>
                  <a:schemeClr val="accent6"/>
                </a:solidFill>
                <a:sym typeface="+mn-ea"/>
              </a:rPr>
              <a:t>都被标记为</a:t>
            </a:r>
            <a:r>
              <a:rPr lang="en-US" altLang="zh-CN" sz="2800" b="1">
                <a:solidFill>
                  <a:schemeClr val="accent6"/>
                </a:solidFill>
                <a:sym typeface="+mn-ea"/>
              </a:rPr>
              <a:t>Segment B</a:t>
            </a:r>
            <a:r>
              <a:rPr lang="zh-CN" altLang="en-US" sz="2800" b="1">
                <a:solidFill>
                  <a:schemeClr val="accent6"/>
                </a:solidFill>
                <a:sym typeface="+mn-ea"/>
              </a:rPr>
              <a:t>嵌入（通常为</a:t>
            </a:r>
            <a:r>
              <a:rPr lang="en-US" altLang="zh-CN" sz="2800" b="1">
                <a:solidFill>
                  <a:schemeClr val="accent6"/>
                </a:solidFill>
                <a:sym typeface="+mn-ea"/>
              </a:rPr>
              <a:t>1</a:t>
            </a:r>
            <a:r>
              <a:rPr lang="zh-CN" altLang="en-US" sz="2800" b="1">
                <a:solidFill>
                  <a:schemeClr val="accent6"/>
                </a:solidFill>
                <a:sym typeface="+mn-ea"/>
              </a:rPr>
              <a:t>向量）。</a:t>
            </a:r>
            <a:endParaRPr lang="zh-CN" altLang="en-US" sz="2800" b="1">
              <a:solidFill>
                <a:schemeClr val="accent6"/>
              </a:solidFill>
            </a:endParaRPr>
          </a:p>
          <a:p>
            <a:r>
              <a:rPr lang="en-US" altLang="zh-CN" sz="2800" b="1">
                <a:solidFill>
                  <a:schemeClr val="accent6"/>
                </a:solidFill>
                <a:sym typeface="+mn-ea"/>
              </a:rPr>
              <a:t>Segment Embedding</a:t>
            </a:r>
            <a:r>
              <a:rPr lang="zh-CN" altLang="en-US" sz="2800" b="1">
                <a:solidFill>
                  <a:schemeClr val="accent6"/>
                </a:solidFill>
                <a:sym typeface="+mn-ea"/>
              </a:rPr>
              <a:t>使模型能够区分句子</a:t>
            </a:r>
            <a:r>
              <a:rPr lang="en-US" altLang="zh-CN" sz="2800" b="1">
                <a:solidFill>
                  <a:schemeClr val="accent6"/>
                </a:solidFill>
                <a:sym typeface="+mn-ea"/>
              </a:rPr>
              <a:t>A</a:t>
            </a:r>
            <a:r>
              <a:rPr lang="zh-CN" altLang="en-US" sz="2800" b="1">
                <a:solidFill>
                  <a:schemeClr val="accent6"/>
                </a:solidFill>
                <a:sym typeface="+mn-ea"/>
              </a:rPr>
              <a:t>和句子</a:t>
            </a:r>
            <a:r>
              <a:rPr lang="en-US" altLang="zh-CN" sz="2800" b="1">
                <a:solidFill>
                  <a:schemeClr val="accent6"/>
                </a:solidFill>
                <a:sym typeface="+mn-ea"/>
              </a:rPr>
              <a:t>B</a:t>
            </a:r>
            <a:r>
              <a:rPr lang="zh-CN" altLang="en-US" sz="2800" b="1">
                <a:solidFill>
                  <a:schemeClr val="accent6"/>
                </a:solidFill>
                <a:sym typeface="+mn-ea"/>
              </a:rPr>
              <a:t>，尤其是在需要理解句子间关系的任务中（如</a:t>
            </a:r>
            <a:r>
              <a:rPr lang="en-US" altLang="zh-CN" sz="2800" b="1">
                <a:solidFill>
                  <a:schemeClr val="accent6"/>
                </a:solidFill>
                <a:sym typeface="+mn-ea"/>
              </a:rPr>
              <a:t>NSP</a:t>
            </a:r>
            <a:r>
              <a:rPr lang="zh-CN" altLang="en-US" sz="2800" b="1">
                <a:solidFill>
                  <a:schemeClr val="accent6"/>
                </a:solidFill>
                <a:sym typeface="+mn-ea"/>
              </a:rPr>
              <a:t>任务）。通过这种方式，</a:t>
            </a:r>
            <a:r>
              <a:rPr lang="en-US" altLang="zh-CN" sz="2800" b="1">
                <a:solidFill>
                  <a:schemeClr val="accent6"/>
                </a:solidFill>
                <a:sym typeface="+mn-ea"/>
              </a:rPr>
              <a:t>BERT</a:t>
            </a:r>
            <a:r>
              <a:rPr lang="zh-CN" altLang="en-US" sz="2800" b="1">
                <a:solidFill>
                  <a:schemeClr val="accent6"/>
                </a:solidFill>
                <a:sym typeface="+mn-ea"/>
              </a:rPr>
              <a:t>能够将两个句子输入整合在一起，同时保留句子之间的逻辑关系。</a:t>
            </a:r>
            <a:endParaRPr lang="zh-CN" altLang="en-US" sz="2800" b="1">
              <a:solidFill>
                <a:schemeClr val="accent6"/>
              </a:solidFill>
              <a:sym typeface="+mn-ea"/>
            </a:endParaRPr>
          </a:p>
        </p:txBody>
      </p:sp>
      <p:sp>
        <p:nvSpPr>
          <p:cNvPr id="12" name="文本框 11"/>
          <p:cNvSpPr txBox="1"/>
          <p:nvPr/>
        </p:nvSpPr>
        <p:spPr>
          <a:xfrm>
            <a:off x="1447800" y="266700"/>
            <a:ext cx="14756765" cy="737235"/>
          </a:xfrm>
          <a:prstGeom prst="rect">
            <a:avLst/>
          </a:prstGeom>
          <a:noFill/>
        </p:spPr>
        <p:txBody>
          <a:bodyPr wrap="square" rtlCol="0">
            <a:spAutoFit/>
          </a:bodyPr>
          <a:p>
            <a:pPr algn="ctr">
              <a:lnSpc>
                <a:spcPts val="5040"/>
              </a:lnSpc>
              <a:buClrTx/>
              <a:buSzTx/>
              <a:buFontTx/>
            </a:pPr>
            <a:r>
              <a:rPr lang="en-US" altLang="zh-CN" sz="4200" b="1">
                <a:solidFill>
                  <a:schemeClr val="bg1"/>
                </a:solidFill>
                <a:sym typeface="+mn-ea"/>
              </a:rPr>
              <a:t>2. Segment Embedding</a:t>
            </a:r>
            <a:r>
              <a:rPr lang="zh-CN" altLang="en-US" sz="4200" b="1">
                <a:solidFill>
                  <a:schemeClr val="bg1"/>
                </a:solidFill>
                <a:sym typeface="+mn-ea"/>
              </a:rPr>
              <a:t>（句子嵌入）</a:t>
            </a:r>
            <a:endParaRPr lang="zh-CN" altLang="en-US" sz="4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AutoShape 5"/>
          <p:cNvSpPr/>
          <p:nvPr/>
        </p:nvSpPr>
        <p:spPr>
          <a:xfrm>
            <a:off x="0" y="38100"/>
            <a:ext cx="18288000" cy="10287000"/>
          </a:xfrm>
          <a:prstGeom prst="rect">
            <a:avLst/>
          </a:prstGeom>
          <a:solidFill>
            <a:srgbClr val="191824"/>
          </a:solidFill>
        </p:spPr>
      </p:sp>
      <p:pic>
        <p:nvPicPr>
          <p:cNvPr id="6" name="图片 5"/>
          <p:cNvPicPr>
            <a:picLocks noChangeAspect="1"/>
          </p:cNvPicPr>
          <p:nvPr/>
        </p:nvPicPr>
        <p:blipFill>
          <a:blip r:embed="rId1"/>
          <a:stretch>
            <a:fillRect/>
          </a:stretch>
        </p:blipFill>
        <p:spPr>
          <a:xfrm>
            <a:off x="1752600" y="4991100"/>
            <a:ext cx="14735810" cy="4725035"/>
          </a:xfrm>
          <a:prstGeom prst="rect">
            <a:avLst/>
          </a:prstGeom>
        </p:spPr>
      </p:pic>
      <p:sp>
        <p:nvSpPr>
          <p:cNvPr id="8" name="文本框 7"/>
          <p:cNvSpPr txBox="1"/>
          <p:nvPr/>
        </p:nvSpPr>
        <p:spPr>
          <a:xfrm>
            <a:off x="2743200" y="1638300"/>
            <a:ext cx="11942445" cy="4761230"/>
          </a:xfrm>
          <a:prstGeom prst="rect">
            <a:avLst/>
          </a:prstGeom>
          <a:noFill/>
        </p:spPr>
        <p:txBody>
          <a:bodyPr wrap="square" rtlCol="0">
            <a:noAutofit/>
          </a:bodyPr>
          <a:p>
            <a:endParaRPr lang="zh-CN" altLang="en-US" sz="3200" b="1">
              <a:solidFill>
                <a:schemeClr val="accent6"/>
              </a:solidFill>
            </a:endParaRPr>
          </a:p>
        </p:txBody>
      </p:sp>
      <p:sp>
        <p:nvSpPr>
          <p:cNvPr id="12" name="文本框 11"/>
          <p:cNvSpPr txBox="1"/>
          <p:nvPr/>
        </p:nvSpPr>
        <p:spPr>
          <a:xfrm>
            <a:off x="1447800" y="342900"/>
            <a:ext cx="14756765" cy="737235"/>
          </a:xfrm>
          <a:prstGeom prst="rect">
            <a:avLst/>
          </a:prstGeom>
          <a:noFill/>
        </p:spPr>
        <p:txBody>
          <a:bodyPr wrap="square" rtlCol="0">
            <a:spAutoFit/>
          </a:bodyPr>
          <a:p>
            <a:pPr algn="ctr">
              <a:lnSpc>
                <a:spcPts val="5040"/>
              </a:lnSpc>
              <a:buClrTx/>
              <a:buSzTx/>
              <a:buFontTx/>
            </a:pPr>
            <a:r>
              <a:rPr lang="en-US" altLang="zh-CN" sz="4200" b="1">
                <a:solidFill>
                  <a:schemeClr val="bg1"/>
                </a:solidFill>
                <a:sym typeface="+mn-ea"/>
              </a:rPr>
              <a:t>3. Position Embedding</a:t>
            </a:r>
            <a:r>
              <a:rPr lang="zh-CN" altLang="en-US" sz="4200" b="1">
                <a:solidFill>
                  <a:schemeClr val="bg1"/>
                </a:solidFill>
                <a:sym typeface="+mn-ea"/>
              </a:rPr>
              <a:t>（位置嵌入）</a:t>
            </a:r>
            <a:endParaRPr lang="zh-CN" altLang="en-US" sz="4200" b="1" dirty="0">
              <a:solidFill>
                <a:schemeClr val="bg1"/>
              </a:solidFill>
              <a:latin typeface="微软雅黑" panose="020B0503020204020204" charset="-122"/>
              <a:ea typeface="微软雅黑" panose="020B0503020204020204" charset="-122"/>
              <a:sym typeface="+mn-ea"/>
            </a:endParaRPr>
          </a:p>
        </p:txBody>
      </p:sp>
      <p:sp>
        <p:nvSpPr>
          <p:cNvPr id="2" name="文本框 1"/>
          <p:cNvSpPr txBox="1"/>
          <p:nvPr/>
        </p:nvSpPr>
        <p:spPr>
          <a:xfrm>
            <a:off x="2590800" y="1409700"/>
            <a:ext cx="13278485" cy="3107690"/>
          </a:xfrm>
          <a:prstGeom prst="rect">
            <a:avLst/>
          </a:prstGeom>
          <a:noFill/>
        </p:spPr>
        <p:txBody>
          <a:bodyPr wrap="square" rtlCol="0">
            <a:spAutoFit/>
          </a:bodyPr>
          <a:p>
            <a:r>
              <a:rPr lang="en-US" altLang="zh-CN" sz="2800" b="1">
                <a:solidFill>
                  <a:schemeClr val="accent6"/>
                </a:solidFill>
              </a:rPr>
              <a:t>3. Position Embedding</a:t>
            </a:r>
            <a:r>
              <a:rPr lang="zh-CN" altLang="en-US" sz="2800" b="1">
                <a:solidFill>
                  <a:schemeClr val="accent6"/>
                </a:solidFill>
              </a:rPr>
              <a:t>（位置嵌入）</a:t>
            </a:r>
            <a:endParaRPr lang="zh-CN" altLang="en-US" sz="2800" b="1">
              <a:solidFill>
                <a:schemeClr val="accent6"/>
              </a:solidFill>
            </a:endParaRPr>
          </a:p>
          <a:p>
            <a:r>
              <a:rPr lang="en-US" altLang="zh-CN" sz="2800" b="1">
                <a:solidFill>
                  <a:schemeClr val="accent6"/>
                </a:solidFill>
              </a:rPr>
              <a:t>BERT</a:t>
            </a:r>
            <a:r>
              <a:rPr lang="zh-CN" altLang="en-US" sz="2800" b="1">
                <a:solidFill>
                  <a:schemeClr val="accent6"/>
                </a:solidFill>
              </a:rPr>
              <a:t>使用固定的</a:t>
            </a:r>
            <a:r>
              <a:rPr lang="en-US" altLang="zh-CN" sz="2800" b="1">
                <a:solidFill>
                  <a:schemeClr val="accent6"/>
                </a:solidFill>
              </a:rPr>
              <a:t>Position Embedding</a:t>
            </a:r>
            <a:r>
              <a:rPr lang="zh-CN" altLang="en-US" sz="2800" b="1">
                <a:solidFill>
                  <a:schemeClr val="accent6"/>
                </a:solidFill>
              </a:rPr>
              <a:t>来表示每个标记的位置。例如，句子第一个词的</a:t>
            </a:r>
            <a:r>
              <a:rPr lang="en-US" altLang="zh-CN" sz="2800" b="1">
                <a:solidFill>
                  <a:schemeClr val="accent6"/>
                </a:solidFill>
              </a:rPr>
              <a:t>Position Embedding</a:t>
            </a:r>
            <a:r>
              <a:rPr lang="zh-CN" altLang="en-US" sz="2800" b="1">
                <a:solidFill>
                  <a:schemeClr val="accent6"/>
                </a:solidFill>
              </a:rPr>
              <a:t>表示为位置</a:t>
            </a:r>
            <a:r>
              <a:rPr lang="en-US" altLang="zh-CN" sz="2800" b="1">
                <a:solidFill>
                  <a:schemeClr val="accent6"/>
                </a:solidFill>
              </a:rPr>
              <a:t>0</a:t>
            </a:r>
            <a:r>
              <a:rPr lang="zh-CN" altLang="en-US" sz="2800" b="1">
                <a:solidFill>
                  <a:schemeClr val="accent6"/>
                </a:solidFill>
              </a:rPr>
              <a:t>，第二个词的位置为</a:t>
            </a:r>
            <a:r>
              <a:rPr lang="en-US" altLang="zh-CN" sz="2800" b="1">
                <a:solidFill>
                  <a:schemeClr val="accent6"/>
                </a:solidFill>
              </a:rPr>
              <a:t>1</a:t>
            </a:r>
            <a:r>
              <a:rPr lang="zh-CN" altLang="en-US" sz="2800" b="1">
                <a:solidFill>
                  <a:schemeClr val="accent6"/>
                </a:solidFill>
              </a:rPr>
              <a:t>，以此类推。</a:t>
            </a:r>
            <a:endParaRPr lang="zh-CN" altLang="en-US" sz="2800" b="1">
              <a:solidFill>
                <a:schemeClr val="accent6"/>
              </a:solidFill>
            </a:endParaRPr>
          </a:p>
          <a:p>
            <a:r>
              <a:rPr lang="en-US" altLang="zh-CN" sz="2800" b="1">
                <a:solidFill>
                  <a:schemeClr val="accent6"/>
                </a:solidFill>
              </a:rPr>
              <a:t>BERT</a:t>
            </a:r>
            <a:r>
              <a:rPr lang="zh-CN" altLang="en-US" sz="2800" b="1">
                <a:solidFill>
                  <a:schemeClr val="accent6"/>
                </a:solidFill>
              </a:rPr>
              <a:t>模型的</a:t>
            </a:r>
            <a:r>
              <a:rPr lang="en-US" altLang="zh-CN" sz="2800" b="1">
                <a:solidFill>
                  <a:schemeClr val="accent6"/>
                </a:solidFill>
              </a:rPr>
              <a:t>Position Embedding</a:t>
            </a:r>
            <a:r>
              <a:rPr lang="zh-CN" altLang="en-US" sz="2800" b="1">
                <a:solidFill>
                  <a:schemeClr val="accent6"/>
                </a:solidFill>
              </a:rPr>
              <a:t>最大支持</a:t>
            </a:r>
            <a:r>
              <a:rPr lang="en-US" altLang="zh-CN" sz="2800" b="1">
                <a:solidFill>
                  <a:schemeClr val="accent6"/>
                </a:solidFill>
              </a:rPr>
              <a:t>512</a:t>
            </a:r>
            <a:r>
              <a:rPr lang="zh-CN" altLang="en-US" sz="2800" b="1">
                <a:solidFill>
                  <a:schemeClr val="accent6"/>
                </a:solidFill>
              </a:rPr>
              <a:t>个位置，这意味着最长的输入句子长度为</a:t>
            </a:r>
            <a:r>
              <a:rPr lang="en-US" altLang="zh-CN" sz="2800" b="1">
                <a:solidFill>
                  <a:schemeClr val="accent6"/>
                </a:solidFill>
              </a:rPr>
              <a:t>512</a:t>
            </a:r>
            <a:r>
              <a:rPr lang="zh-CN" altLang="en-US" sz="2800" b="1">
                <a:solidFill>
                  <a:schemeClr val="accent6"/>
                </a:solidFill>
              </a:rPr>
              <a:t>个</a:t>
            </a:r>
            <a:r>
              <a:rPr lang="en-US" altLang="zh-CN" sz="2800" b="1">
                <a:solidFill>
                  <a:schemeClr val="accent6"/>
                </a:solidFill>
              </a:rPr>
              <a:t>token</a:t>
            </a:r>
            <a:r>
              <a:rPr lang="zh-CN" altLang="en-US" sz="2800" b="1">
                <a:solidFill>
                  <a:schemeClr val="accent6"/>
                </a:solidFill>
              </a:rPr>
              <a:t>。</a:t>
            </a:r>
            <a:endParaRPr lang="zh-CN" altLang="en-US" sz="2800" b="1">
              <a:solidFill>
                <a:schemeClr val="accent6"/>
              </a:solidFill>
            </a:endParaRPr>
          </a:p>
          <a:p>
            <a:r>
              <a:rPr lang="en-US" altLang="zh-CN" sz="2800" b="1">
                <a:solidFill>
                  <a:schemeClr val="accent6"/>
                </a:solidFill>
              </a:rPr>
              <a:t>Position Embedding</a:t>
            </a:r>
            <a:r>
              <a:rPr lang="zh-CN" altLang="en-US" sz="2800" b="1">
                <a:solidFill>
                  <a:schemeClr val="accent6"/>
                </a:solidFill>
              </a:rPr>
              <a:t>帮助</a:t>
            </a:r>
            <a:r>
              <a:rPr lang="en-US" altLang="zh-CN" sz="2800" b="1">
                <a:solidFill>
                  <a:schemeClr val="accent6"/>
                </a:solidFill>
              </a:rPr>
              <a:t>BERT</a:t>
            </a:r>
            <a:r>
              <a:rPr lang="zh-CN" altLang="en-US" sz="2800" b="1">
                <a:solidFill>
                  <a:schemeClr val="accent6"/>
                </a:solidFill>
              </a:rPr>
              <a:t>了解句子的顺序结构。即使在不依赖</a:t>
            </a:r>
            <a:r>
              <a:rPr lang="en-US" altLang="zh-CN" sz="2800" b="1">
                <a:solidFill>
                  <a:schemeClr val="accent6"/>
                </a:solidFill>
              </a:rPr>
              <a:t>RNN</a:t>
            </a:r>
            <a:r>
              <a:rPr lang="zh-CN" altLang="en-US" sz="2800" b="1">
                <a:solidFill>
                  <a:schemeClr val="accent6"/>
                </a:solidFill>
              </a:rPr>
              <a:t>或</a:t>
            </a:r>
            <a:r>
              <a:rPr lang="en-US" altLang="zh-CN" sz="2800" b="1">
                <a:solidFill>
                  <a:schemeClr val="accent6"/>
                </a:solidFill>
              </a:rPr>
              <a:t>CNN</a:t>
            </a:r>
            <a:r>
              <a:rPr lang="zh-CN" altLang="en-US" sz="2800" b="1">
                <a:solidFill>
                  <a:schemeClr val="accent6"/>
                </a:solidFill>
              </a:rPr>
              <a:t>的情况下，模型也可以通过位置嵌入捕捉到句子的序列信息。</a:t>
            </a:r>
            <a:endParaRPr lang="zh-CN" altLang="en-US" sz="2800" b="1">
              <a:solidFill>
                <a:schemeClr val="accent6"/>
              </a:solidFill>
            </a:endParaRPr>
          </a:p>
        </p:txBody>
      </p:sp>
    </p:spTree>
  </p:cSld>
  <p:clrMapOvr>
    <a:masterClrMapping/>
  </p:clrMapOvr>
</p:sld>
</file>

<file path=ppt/tags/tag1.xml><?xml version="1.0" encoding="utf-8"?>
<p:tagLst xmlns:p="http://schemas.openxmlformats.org/presentationml/2006/main">
  <p:tag name="KSO_WPP_MARK_KEY" val="786eee94-0e30-406f-a344-814e556ce558"/>
  <p:tag name="COMMONDATA" val="eyJoZGlkIjoiMTJlYTEzYWJiZjAzODk3MDRhMDA1NDgyMDg4MzFiNmM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2554</Words>
  <Application>WPS 演示</Application>
  <PresentationFormat>自定义</PresentationFormat>
  <Paragraphs>81</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宋体</vt:lpstr>
      <vt:lpstr>Wingdings</vt:lpstr>
      <vt:lpstr>思源黑体</vt:lpstr>
      <vt:lpstr>黑体</vt:lpstr>
      <vt:lpstr>思源黑体-粗体 Bold</vt:lpstr>
      <vt:lpstr>HK Grotesk Bold</vt:lpstr>
      <vt:lpstr>微软雅黑</vt:lpstr>
      <vt:lpstr>华文楷体</vt:lpstr>
      <vt:lpstr>Calibri</vt:lpstr>
      <vt:lpstr>Segoe Print</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羲和忆望舒</cp:lastModifiedBy>
  <cp:revision>7</cp:revision>
  <dcterms:created xsi:type="dcterms:W3CDTF">2006-08-16T00:00:00Z</dcterms:created>
  <dcterms:modified xsi:type="dcterms:W3CDTF">2024-11-03T14:24:20Z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8B877AD1A10A499FA5EC5ADE7EE28296</vt:lpwstr>
  </property>
  <property fmtid="{D5CDD505-2E9C-101B-9397-08002B2CF9AE}" pid="3" name="KSOProductBuildVer">
    <vt:lpwstr>2052-12.1.0.18909</vt:lpwstr>
  </property>
</Properties>
</file>